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theme/themeOverride1.xml" ContentType="application/vnd.openxmlformats-officedocument.themeOverride+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sldIdLst>
    <p:sldId id="256" r:id="rId2"/>
    <p:sldId id="259" r:id="rId3"/>
    <p:sldId id="260" r:id="rId4"/>
    <p:sldId id="261" r:id="rId5"/>
    <p:sldId id="262" r:id="rId6"/>
    <p:sldId id="263" r:id="rId7"/>
    <p:sldId id="279"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5" r:id="rId2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62" autoAdjust="0"/>
    <p:restoredTop sz="94660"/>
  </p:normalViewPr>
  <p:slideViewPr>
    <p:cSldViewPr>
      <p:cViewPr varScale="1">
        <p:scale>
          <a:sx n="151" d="100"/>
          <a:sy n="151" d="100"/>
        </p:scale>
        <p:origin x="-192" y="-1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2F41C538-71B2-4515-869E-2073612DFAD7}" type="datetimeFigureOut">
              <a:rPr lang="en-US"/>
              <a:pPr>
                <a:defRPr/>
              </a:pPr>
              <a:t>12/19/12</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56A85D34-D703-431B-8782-F2454C1F31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7777A45F-7431-4DA3-9BFD-41A2839901E1}" type="datetimeFigureOut">
              <a:rPr lang="en-US"/>
              <a:pPr>
                <a:defRPr/>
              </a:pPr>
              <a:t>12/19/12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69696F99-04A3-4B90-8336-F521EF25241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6D7D3A-DD66-4F07-94C9-1EF3D666797E}" type="datetimeFigureOut">
              <a:rPr lang="en-US"/>
              <a:pPr>
                <a:defRPr/>
              </a:pPr>
              <a:t>12/19/12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98F9E9-DD9E-4C03-801C-C34FF59375F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4852AC99-457C-4C98-A060-415A9E54D683}" type="datetimeFigureOut">
              <a:rPr lang="en-US"/>
              <a:pPr>
                <a:defRPr/>
              </a:pPr>
              <a:t>12/19/12</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20BF2CF3-0F83-4421-B44C-A015712B7D9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B52B1905-8371-4D88-893E-093E16F21E10}" type="datetimeFigureOut">
              <a:rPr lang="en-US"/>
              <a:pPr>
                <a:defRPr/>
              </a:pPr>
              <a:t>12/19/12</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5F0919EF-2C29-4F05-9635-856328862C3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844FCDE0-283E-4ED7-AD05-B81107FE4EE2}" type="datetimeFigureOut">
              <a:rPr lang="en-US"/>
              <a:pPr>
                <a:defRPr/>
              </a:pPr>
              <a:t>12/19/12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1922BBFD-CCB1-450F-B7CC-F70EE60A90D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18F91C7D-EFCE-43C4-87D8-3622A6D64659}" type="datetimeFigureOut">
              <a:rPr lang="en-US"/>
              <a:pPr>
                <a:defRPr/>
              </a:pPr>
              <a:t>12/19/12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DD3136CD-51E6-47A6-8C00-67446757BFC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84D02B59-D3E7-497A-834E-80B9F4D064B1}" type="datetimeFigureOut">
              <a:rPr lang="en-US"/>
              <a:pPr>
                <a:defRPr/>
              </a:pPr>
              <a:t>12/19/12</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F7733C5D-B471-4C75-85C9-CBBB12467F0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A5E57318-823C-4334-9AA1-65151826E22C}" type="datetimeFigureOut">
              <a:rPr lang="en-US"/>
              <a:pPr>
                <a:defRPr/>
              </a:pPr>
              <a:t>12/19/12</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CC40B931-8C4E-4B00-8FA6-4D9DF8EB1C2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F7080D5B-5218-44AB-9BC5-5F6DA11F90D6}" type="datetimeFigureOut">
              <a:rPr lang="en-US"/>
              <a:pPr>
                <a:defRPr/>
              </a:pPr>
              <a:t>12/19/12</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937C903-7D4F-4FA8-B459-A5CCA02B5B7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41FB8602-3A68-4441-92EF-52D7F4FC7091}" type="datetimeFigureOut">
              <a:rPr lang="en-US"/>
              <a:pPr>
                <a:defRPr/>
              </a:pPr>
              <a:t>12/19/12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88313DCC-8DFB-4A91-95B8-EED89BE02E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ea typeface="+mn-ea"/>
                <a:cs typeface="+mn-cs"/>
              </a:defRPr>
            </a:lvl1pPr>
          </a:lstStyle>
          <a:p>
            <a:pPr>
              <a:defRPr/>
            </a:pPr>
            <a:fld id="{D9F375A7-0CD1-475F-890B-4CB488A7228D}" type="datetimeFigureOut">
              <a:rPr lang="en-US"/>
              <a:pPr>
                <a:defRPr/>
              </a:pPr>
              <a:t>12/19/12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ea typeface="+mn-ea"/>
                <a:cs typeface="+mn-cs"/>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ea typeface="+mn-ea"/>
                <a:cs typeface="+mn-cs"/>
              </a:defRPr>
            </a:lvl1pPr>
          </a:lstStyle>
          <a:p>
            <a:pPr>
              <a:defRPr/>
            </a:pPr>
            <a:fld id="{BE893DC8-DDF6-4978-B332-136272E8E330}"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5" r:id="rId4"/>
    <p:sldLayoutId id="2147483699" r:id="rId5"/>
    <p:sldLayoutId id="2147483694" r:id="rId6"/>
    <p:sldLayoutId id="2147483700" r:id="rId7"/>
    <p:sldLayoutId id="2147483701" r:id="rId8"/>
    <p:sldLayoutId id="2147483702" r:id="rId9"/>
    <p:sldLayoutId id="2147483693" r:id="rId10"/>
    <p:sldLayoutId id="214748370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ＭＳ Ｐゴシック" pitchFamily="-123" charset="-128"/>
          <a:cs typeface="ＭＳ Ｐゴシック" pitchFamily="-123" charset="-128"/>
        </a:defRPr>
      </a:lvl1pPr>
      <a:lvl2pPr algn="l" rtl="0" eaLnBrk="0" fontAlgn="base" hangingPunct="0">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2pPr>
      <a:lvl3pPr algn="l" rtl="0" eaLnBrk="0" fontAlgn="base" hangingPunct="0">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3pPr>
      <a:lvl4pPr algn="l" rtl="0" eaLnBrk="0" fontAlgn="base" hangingPunct="0">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4pPr>
      <a:lvl5pPr algn="l" rtl="0" eaLnBrk="0" fontAlgn="base" hangingPunct="0">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5pPr>
      <a:lvl6pPr marL="4572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6pPr>
      <a:lvl7pPr marL="9144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7pPr>
      <a:lvl8pPr marL="13716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8pPr>
      <a:lvl9pPr marL="1828800" algn="l" rtl="0" fontAlgn="base">
        <a:spcBef>
          <a:spcPct val="0"/>
        </a:spcBef>
        <a:spcAft>
          <a:spcPct val="0"/>
        </a:spcAft>
        <a:defRPr sz="3600">
          <a:solidFill>
            <a:schemeClr val="tx2"/>
          </a:solidFill>
          <a:latin typeface="Franklin Gothic Medium" charset="0"/>
          <a:ea typeface="ＭＳ Ｐゴシック" pitchFamily="-123" charset="-128"/>
          <a:cs typeface="ＭＳ Ｐゴシック" pitchFamily="-123" charset="-128"/>
        </a:defRPr>
      </a:lvl9pPr>
    </p:titleStyle>
    <p:bodyStyle>
      <a:lvl1pPr marL="342900" indent="-342900" algn="l" rtl="0" eaLnBrk="0" fontAlgn="base" hangingPunct="0">
        <a:spcBef>
          <a:spcPct val="20000"/>
        </a:spcBef>
        <a:spcAft>
          <a:spcPct val="0"/>
        </a:spcAft>
        <a:buClr>
          <a:schemeClr val="accent1"/>
        </a:buClr>
        <a:buSzPct val="70000"/>
        <a:buFont typeface="Wingdings 2" pitchFamily="-123" charset="2"/>
        <a:buChar char=""/>
        <a:defRPr sz="3200" kern="1200">
          <a:solidFill>
            <a:schemeClr val="tx2"/>
          </a:solidFill>
          <a:latin typeface="+mn-lt"/>
          <a:ea typeface="ＭＳ Ｐゴシック" pitchFamily="-123" charset="-128"/>
          <a:cs typeface="ＭＳ Ｐゴシック" pitchFamily="-123" charset="-128"/>
        </a:defRPr>
      </a:lvl1pPr>
      <a:lvl2pPr marL="742950" indent="-285750" algn="l" rtl="0" eaLnBrk="0" fontAlgn="base" hangingPunct="0">
        <a:spcBef>
          <a:spcPct val="20000"/>
        </a:spcBef>
        <a:spcAft>
          <a:spcPct val="0"/>
        </a:spcAft>
        <a:buClr>
          <a:schemeClr val="accent1"/>
        </a:buClr>
        <a:buSzPct val="70000"/>
        <a:buFont typeface="Wingdings 2" pitchFamily="-123" charset="2"/>
        <a:buChar char=""/>
        <a:defRPr sz="2800" kern="1200">
          <a:solidFill>
            <a:schemeClr val="tx2"/>
          </a:solidFill>
          <a:latin typeface="+mn-lt"/>
          <a:ea typeface="ＭＳ Ｐゴシック" pitchFamily="-123" charset="-128"/>
          <a:cs typeface="+mn-cs"/>
        </a:defRPr>
      </a:lvl2pPr>
      <a:lvl3pPr marL="1143000" indent="-228600" algn="l" rtl="0" eaLnBrk="0" fontAlgn="base" hangingPunct="0">
        <a:spcBef>
          <a:spcPct val="20000"/>
        </a:spcBef>
        <a:spcAft>
          <a:spcPct val="0"/>
        </a:spcAft>
        <a:buClr>
          <a:schemeClr val="accent1"/>
        </a:buClr>
        <a:buSzPct val="70000"/>
        <a:buFont typeface="Wingdings 2" pitchFamily="-123" charset="2"/>
        <a:buChar char=""/>
        <a:defRPr sz="2400" kern="1200">
          <a:solidFill>
            <a:schemeClr val="tx2"/>
          </a:solidFill>
          <a:latin typeface="+mn-lt"/>
          <a:ea typeface="ＭＳ Ｐゴシック" pitchFamily="-123" charset="-128"/>
          <a:cs typeface="+mn-cs"/>
        </a:defRPr>
      </a:lvl3pPr>
      <a:lvl4pPr marL="1600200" indent="-228600" algn="l" rtl="0" eaLnBrk="0" fontAlgn="base" hangingPunct="0">
        <a:spcBef>
          <a:spcPct val="20000"/>
        </a:spcBef>
        <a:spcAft>
          <a:spcPct val="0"/>
        </a:spcAft>
        <a:buClr>
          <a:schemeClr val="accent1"/>
        </a:buClr>
        <a:buSzPct val="70000"/>
        <a:buFont typeface="Wingdings 2" pitchFamily="-123" charset="2"/>
        <a:buChar char=""/>
        <a:defRPr sz="2000" kern="1200">
          <a:solidFill>
            <a:schemeClr val="tx2"/>
          </a:solidFill>
          <a:latin typeface="+mn-lt"/>
          <a:ea typeface="ＭＳ Ｐゴシック" pitchFamily="-123" charset="-128"/>
          <a:cs typeface="+mn-cs"/>
        </a:defRPr>
      </a:lvl4pPr>
      <a:lvl5pPr marL="2057400" indent="-228600" algn="l" rtl="0" eaLnBrk="0" fontAlgn="base" hangingPunct="0">
        <a:spcBef>
          <a:spcPct val="20000"/>
        </a:spcBef>
        <a:spcAft>
          <a:spcPct val="0"/>
        </a:spcAft>
        <a:buClr>
          <a:schemeClr val="accent1"/>
        </a:buClr>
        <a:buSzPct val="60000"/>
        <a:buFont typeface="Wingdings 2" pitchFamily="-123" charset="2"/>
        <a:buChar char=""/>
        <a:defRPr kern="1200">
          <a:solidFill>
            <a:schemeClr val="tx2"/>
          </a:solidFill>
          <a:latin typeface="+mn-lt"/>
          <a:ea typeface="ＭＳ Ｐゴシック" pitchFamily="-123" charset="-128"/>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3"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3"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 Id="rId5"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my.hrw.com/tabnav/controller.jsp?isbn=0030421594" TargetMode="External"/><Relationship Id="rId3" Type="http://schemas.openxmlformats.org/officeDocument/2006/relationships/hyperlink" Target="http://en.islamtoday.net/around-the-worl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Islam</a:t>
            </a:r>
            <a:endParaRPr lang="en-US" dirty="0">
              <a:ea typeface="+mj-ea"/>
              <a:cs typeface="+mj-cs"/>
            </a:endParaRPr>
          </a:p>
        </p:txBody>
      </p:sp>
      <p:sp>
        <p:nvSpPr>
          <p:cNvPr id="3" name="Subtitle 2"/>
          <p:cNvSpPr>
            <a:spLocks noGrp="1"/>
          </p:cNvSpPr>
          <p:nvPr>
            <p:ph type="subTitle" idx="1"/>
          </p:nvPr>
        </p:nvSpPr>
        <p:spPr>
          <a:xfrm>
            <a:off x="457200" y="5410200"/>
            <a:ext cx="8458200" cy="914400"/>
          </a:xfrm>
        </p:spPr>
        <p:txBody>
          <a:bodyPr>
            <a:normAutofit/>
          </a:bodyPr>
          <a:lstStyle/>
          <a:p>
            <a:pPr eaLnBrk="1" fontAlgn="auto" hangingPunct="1">
              <a:spcAft>
                <a:spcPts val="0"/>
              </a:spcAft>
              <a:buFont typeface="Wingdings 2"/>
              <a:buNone/>
              <a:defRPr/>
            </a:pPr>
            <a:r>
              <a:rPr lang="en-US" dirty="0" smtClean="0">
                <a:ea typeface="+mn-ea"/>
                <a:cs typeface="+mn-cs"/>
              </a:rPr>
              <a:t>By Maria, Marjorie, and Brandi</a:t>
            </a:r>
            <a:endParaRPr lang="en-US" dirty="0">
              <a:ea typeface="+mn-ea"/>
              <a:cs typeface="+mn-cs"/>
            </a:endParaRPr>
          </a:p>
        </p:txBody>
      </p:sp>
      <p:pic>
        <p:nvPicPr>
          <p:cNvPr id="13315" name="Picture 2"/>
          <p:cNvPicPr>
            <a:picLocks noChangeAspect="1" noChangeArrowheads="1"/>
          </p:cNvPicPr>
          <p:nvPr/>
        </p:nvPicPr>
        <p:blipFill>
          <a:blip r:embed="rId2"/>
          <a:srcRect/>
          <a:stretch>
            <a:fillRect/>
          </a:stretch>
        </p:blipFill>
        <p:spPr bwMode="auto">
          <a:xfrm>
            <a:off x="6992938" y="3200400"/>
            <a:ext cx="2124075" cy="215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Empires- Mughal Empire</a:t>
            </a:r>
            <a:endParaRPr lang="en-US" dirty="0">
              <a:ea typeface="+mj-ea"/>
              <a:cs typeface="+mj-cs"/>
            </a:endParaRPr>
          </a:p>
        </p:txBody>
      </p:sp>
      <p:sp>
        <p:nvSpPr>
          <p:cNvPr id="22530" name="Content Placeholder 2"/>
          <p:cNvSpPr>
            <a:spLocks noGrp="1"/>
          </p:cNvSpPr>
          <p:nvPr>
            <p:ph idx="1"/>
          </p:nvPr>
        </p:nvSpPr>
        <p:spPr>
          <a:xfrm>
            <a:off x="0" y="1125538"/>
            <a:ext cx="7308850" cy="3382962"/>
          </a:xfrm>
        </p:spPr>
        <p:txBody>
          <a:bodyPr/>
          <a:lstStyle/>
          <a:p>
            <a:pPr marL="0" indent="0" eaLnBrk="1" hangingPunct="1">
              <a:buFont typeface="Wingdings 2" pitchFamily="-123" charset="2"/>
              <a:buNone/>
            </a:pPr>
            <a:r>
              <a:rPr lang="en-US" sz="1600" b="1" smtClean="0"/>
              <a:t>Geography:</a:t>
            </a:r>
          </a:p>
          <a:p>
            <a:pPr marL="0" indent="0" eaLnBrk="1" hangingPunct="1">
              <a:buFont typeface="Wingdings 2" pitchFamily="-123" charset="2"/>
              <a:buNone/>
            </a:pPr>
            <a:r>
              <a:rPr lang="en-US" sz="1600" smtClean="0"/>
              <a:t>In the east of the Safavid empire, </a:t>
            </a:r>
          </a:p>
          <a:p>
            <a:pPr marL="0" indent="0" eaLnBrk="1" hangingPunct="1">
              <a:buFont typeface="Wingdings 2" pitchFamily="-123" charset="2"/>
              <a:buNone/>
            </a:pPr>
            <a:r>
              <a:rPr lang="en-US" sz="1600" smtClean="0"/>
              <a:t>in India, was located the Mughal empire. </a:t>
            </a:r>
          </a:p>
          <a:p>
            <a:pPr marL="0" indent="0" eaLnBrk="1" hangingPunct="1">
              <a:buFont typeface="Wingdings 2" pitchFamily="-123" charset="2"/>
              <a:buNone/>
            </a:pPr>
            <a:r>
              <a:rPr lang="en-US" sz="1600" smtClean="0"/>
              <a:t>The Mughal united a large and diverse empire. They left a </a:t>
            </a:r>
          </a:p>
          <a:p>
            <a:pPr marL="0" indent="0" eaLnBrk="1" hangingPunct="1">
              <a:buFont typeface="Wingdings 2" pitchFamily="-123" charset="2"/>
              <a:buNone/>
            </a:pPr>
            <a:r>
              <a:rPr lang="en-US" sz="1600" smtClean="0"/>
              <a:t>cultural heritage know for poetry and architecture. </a:t>
            </a:r>
          </a:p>
          <a:p>
            <a:pPr marL="0" indent="0" eaLnBrk="1" hangingPunct="1">
              <a:buFont typeface="Wingdings 2" pitchFamily="-123" charset="2"/>
              <a:buNone/>
            </a:pPr>
            <a:r>
              <a:rPr lang="en-US" sz="1600" b="1" smtClean="0"/>
              <a:t>Religion:</a:t>
            </a:r>
          </a:p>
          <a:p>
            <a:pPr marL="0" indent="0" eaLnBrk="1" hangingPunct="1">
              <a:buFont typeface="Wingdings 2" pitchFamily="-123" charset="2"/>
              <a:buNone/>
            </a:pPr>
            <a:r>
              <a:rPr lang="en-US" sz="1600" smtClean="0"/>
              <a:t>Turkish Muslims </a:t>
            </a:r>
          </a:p>
          <a:p>
            <a:pPr marL="0" indent="0" eaLnBrk="1" hangingPunct="1">
              <a:buFont typeface="Wingdings 2" pitchFamily="-123" charset="2"/>
              <a:buNone/>
            </a:pPr>
            <a:r>
              <a:rPr lang="en-US" sz="1600" b="1" smtClean="0"/>
              <a:t>Achievements:</a:t>
            </a:r>
          </a:p>
          <a:p>
            <a:pPr marL="0" indent="0" eaLnBrk="1" hangingPunct="1">
              <a:buFont typeface="Wingdings 2" pitchFamily="-123" charset="2"/>
              <a:buNone/>
            </a:pPr>
            <a:r>
              <a:rPr lang="en-US" sz="1600" smtClean="0"/>
              <a:t>Muslims and Hindus lived together peacefully and Persians and Indians live and worked in the same communities. Akbr encouraged people to write in Indian languages such as Hindi and Urdu. The Mughal empire is known for its monumental architecture particularly the Taj Mahal. The Taj Mahal is a dazzling tomb between 1631 and 1674. </a:t>
            </a:r>
          </a:p>
          <a:p>
            <a:pPr marL="0" indent="0" eaLnBrk="1" hangingPunct="1">
              <a:buFont typeface="Wingdings 2" pitchFamily="-123" charset="2"/>
              <a:buNone/>
            </a:pPr>
            <a:r>
              <a:rPr lang="en-US" sz="1600" b="1" smtClean="0"/>
              <a:t>Politics</a:t>
            </a:r>
            <a:r>
              <a:rPr lang="en-US" sz="1600" smtClean="0"/>
              <a:t> (leaders, how they rose to power, military campaigns, etc.):</a:t>
            </a:r>
          </a:p>
          <a:p>
            <a:pPr marL="0" indent="0" eaLnBrk="1" hangingPunct="1">
              <a:buFont typeface="Wingdings 2" pitchFamily="-123" charset="2"/>
              <a:buNone/>
            </a:pPr>
            <a:r>
              <a:rPr lang="en-US" sz="1600" smtClean="0"/>
              <a:t>The founder of the Mughal empire was called Babur. He tried for years to make the empire in Central Asia. In northern India Babur established the Mughal empire in 1526. </a:t>
            </a:r>
          </a:p>
          <a:p>
            <a:pPr marL="0" indent="0" eaLnBrk="1" hangingPunct="1">
              <a:buFont typeface="Wingdings 2" pitchFamily="-123" charset="2"/>
              <a:buNone/>
            </a:pPr>
            <a:r>
              <a:rPr lang="en-US" sz="1600" smtClean="0"/>
              <a:t>Akbr made non-Muslims to pay special taxes. Suttee, a hindu, levying illegal taxes, gambling, and drinking.</a:t>
            </a:r>
          </a:p>
          <a:p>
            <a:pPr marL="0" indent="0" eaLnBrk="1" hangingPunct="1">
              <a:buFont typeface="Wingdings 2" pitchFamily="-123" charset="2"/>
              <a:buNone/>
            </a:pPr>
            <a:r>
              <a:rPr lang="en-US" sz="1600" smtClean="0"/>
              <a:t>Akbr also prosecuted non-Muslims and made them pay a special-tax. One prosecuted group was the Sikhs. As a result that all of these violence, harsh policies occurred very often in the empire. Soon the empire fell apart.</a:t>
            </a:r>
          </a:p>
        </p:txBody>
      </p:sp>
      <p:pic>
        <p:nvPicPr>
          <p:cNvPr id="22531" name="Picture 3"/>
          <p:cNvPicPr>
            <a:picLocks noChangeAspect="1" noChangeArrowheads="1"/>
          </p:cNvPicPr>
          <p:nvPr/>
        </p:nvPicPr>
        <p:blipFill>
          <a:blip r:embed="rId2"/>
          <a:srcRect/>
          <a:stretch>
            <a:fillRect/>
          </a:stretch>
        </p:blipFill>
        <p:spPr bwMode="auto">
          <a:xfrm>
            <a:off x="5819775" y="-171450"/>
            <a:ext cx="3346450" cy="3659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Achievements</a:t>
            </a:r>
            <a:endParaRPr lang="en-US" dirty="0">
              <a:ea typeface="+mj-ea"/>
              <a:cs typeface="+mj-cs"/>
            </a:endParaRPr>
          </a:p>
        </p:txBody>
      </p:sp>
      <p:sp>
        <p:nvSpPr>
          <p:cNvPr id="3" name="Content Placeholder 2"/>
          <p:cNvSpPr>
            <a:spLocks noGrp="1"/>
          </p:cNvSpPr>
          <p:nvPr>
            <p:ph idx="1"/>
          </p:nvPr>
        </p:nvSpPr>
        <p:spPr/>
        <p:txBody>
          <a:bodyPr>
            <a:normAutofit fontScale="47500" lnSpcReduction="20000"/>
          </a:bodyPr>
          <a:lstStyle/>
          <a:p>
            <a:pPr eaLnBrk="1" fontAlgn="auto" hangingPunct="1">
              <a:spcAft>
                <a:spcPts val="0"/>
              </a:spcAft>
              <a:buFont typeface="Wingdings 2"/>
              <a:buNone/>
              <a:defRPr/>
            </a:pPr>
            <a:r>
              <a:rPr lang="en-US" dirty="0">
                <a:ea typeface="+mn-ea"/>
                <a:cs typeface="+mn-cs"/>
              </a:rPr>
              <a:t>Astronomy</a:t>
            </a:r>
          </a:p>
          <a:p>
            <a:pPr eaLnBrk="1" fontAlgn="auto" hangingPunct="1">
              <a:spcAft>
                <a:spcPts val="0"/>
              </a:spcAft>
              <a:buFont typeface="Wingdings 2"/>
              <a:buNone/>
              <a:defRPr/>
            </a:pPr>
            <a:r>
              <a:rPr lang="en-US" dirty="0">
                <a:ea typeface="+mn-ea"/>
                <a:cs typeface="+mn-cs"/>
              </a:rPr>
              <a:t>Many cities in Muslim world had observatories where people could </a:t>
            </a:r>
          </a:p>
          <a:p>
            <a:pPr eaLnBrk="1" fontAlgn="auto" hangingPunct="1">
              <a:spcAft>
                <a:spcPts val="0"/>
              </a:spcAft>
              <a:buFont typeface="Wingdings 2"/>
              <a:buNone/>
              <a:defRPr/>
            </a:pPr>
            <a:r>
              <a:rPr lang="en-US" dirty="0">
                <a:ea typeface="+mn-ea"/>
                <a:cs typeface="+mn-cs"/>
              </a:rPr>
              <a:t>study astronomy that includes the sun, moon, and stars. Arab scholars </a:t>
            </a:r>
          </a:p>
          <a:p>
            <a:pPr eaLnBrk="1" fontAlgn="auto" hangingPunct="1">
              <a:spcAft>
                <a:spcPts val="0"/>
              </a:spcAft>
              <a:buFont typeface="Wingdings 2"/>
              <a:buNone/>
              <a:defRPr/>
            </a:pPr>
            <a:r>
              <a:rPr lang="en-US" dirty="0">
                <a:ea typeface="+mn-ea"/>
                <a:cs typeface="+mn-cs"/>
              </a:rPr>
              <a:t>used the astrolabe to figure out their location on earth. This helped </a:t>
            </a:r>
          </a:p>
          <a:p>
            <a:pPr eaLnBrk="1" fontAlgn="auto" hangingPunct="1">
              <a:spcAft>
                <a:spcPts val="0"/>
              </a:spcAft>
              <a:buFont typeface="Wingdings 2"/>
              <a:buNone/>
              <a:defRPr/>
            </a:pPr>
            <a:r>
              <a:rPr lang="en-US" dirty="0">
                <a:ea typeface="+mn-ea"/>
                <a:cs typeface="+mn-cs"/>
              </a:rPr>
              <a:t>Muslims know what direction to turn so they could face Mecca for </a:t>
            </a:r>
          </a:p>
          <a:p>
            <a:pPr eaLnBrk="1" fontAlgn="auto" hangingPunct="1">
              <a:spcAft>
                <a:spcPts val="0"/>
              </a:spcAft>
              <a:buFont typeface="Wingdings 2"/>
              <a:buNone/>
              <a:defRPr/>
            </a:pPr>
            <a:r>
              <a:rPr lang="en-US" dirty="0">
                <a:ea typeface="+mn-ea"/>
                <a:cs typeface="+mn-cs"/>
              </a:rPr>
              <a:t>their prayers. The astrolabe would later become important to the </a:t>
            </a:r>
          </a:p>
          <a:p>
            <a:pPr eaLnBrk="1" fontAlgn="auto" hangingPunct="1">
              <a:spcAft>
                <a:spcPts val="0"/>
              </a:spcAft>
              <a:buFont typeface="Wingdings 2"/>
              <a:buNone/>
              <a:defRPr/>
            </a:pPr>
            <a:r>
              <a:rPr lang="en-US" dirty="0">
                <a:ea typeface="+mn-ea"/>
                <a:cs typeface="+mn-cs"/>
              </a:rPr>
              <a:t>exploration of the seas. </a:t>
            </a:r>
          </a:p>
          <a:p>
            <a:pPr eaLnBrk="1" fontAlgn="auto" hangingPunct="1">
              <a:spcAft>
                <a:spcPts val="0"/>
              </a:spcAft>
              <a:buFont typeface="Wingdings 2"/>
              <a:buNone/>
              <a:defRPr/>
            </a:pPr>
            <a:r>
              <a:rPr lang="en-US" dirty="0">
                <a:ea typeface="+mn-ea"/>
                <a:cs typeface="+mn-cs"/>
              </a:rPr>
              <a:t>Geography</a:t>
            </a:r>
          </a:p>
          <a:p>
            <a:pPr eaLnBrk="1" fontAlgn="auto" hangingPunct="1">
              <a:spcAft>
                <a:spcPts val="0"/>
              </a:spcAft>
              <a:buFont typeface="Wingdings 2"/>
              <a:buNone/>
              <a:defRPr/>
            </a:pPr>
            <a:r>
              <a:rPr lang="en-US" dirty="0">
                <a:ea typeface="+mn-ea"/>
                <a:cs typeface="+mn-cs"/>
              </a:rPr>
              <a:t>As people learned to use the stars to calculate time and location, merchants and explorers began to travel, like </a:t>
            </a:r>
            <a:r>
              <a:rPr lang="en-US" dirty="0" err="1">
                <a:ea typeface="+mn-ea"/>
                <a:cs typeface="+mn-cs"/>
              </a:rPr>
              <a:t>Ibn</a:t>
            </a:r>
            <a:r>
              <a:rPr lang="en-US" dirty="0">
                <a:ea typeface="+mn-ea"/>
                <a:cs typeface="+mn-cs"/>
              </a:rPr>
              <a:t> </a:t>
            </a:r>
            <a:r>
              <a:rPr lang="en-US" dirty="0" err="1">
                <a:ea typeface="+mn-ea"/>
                <a:cs typeface="+mn-cs"/>
              </a:rPr>
              <a:t>Battutah</a:t>
            </a:r>
            <a:r>
              <a:rPr lang="en-US" dirty="0">
                <a:ea typeface="+mn-ea"/>
                <a:cs typeface="+mn-cs"/>
              </a:rPr>
              <a:t>. He traveled to Africa, India, China, and Spain in the 1320s. To help travelers on their way, Muslim </a:t>
            </a:r>
          </a:p>
          <a:p>
            <a:pPr eaLnBrk="1" fontAlgn="auto" hangingPunct="1">
              <a:spcAft>
                <a:spcPts val="0"/>
              </a:spcAft>
              <a:buFont typeface="Wingdings 2"/>
              <a:buNone/>
              <a:defRPr/>
            </a:pPr>
            <a:r>
              <a:rPr lang="en-US" dirty="0">
                <a:ea typeface="+mn-ea"/>
                <a:cs typeface="+mn-cs"/>
              </a:rPr>
              <a:t>Geographers made better maps than the maps that were </a:t>
            </a:r>
          </a:p>
          <a:p>
            <a:pPr eaLnBrk="1" fontAlgn="auto" hangingPunct="1">
              <a:spcAft>
                <a:spcPts val="0"/>
              </a:spcAft>
              <a:buFont typeface="Wingdings 2"/>
              <a:buNone/>
              <a:defRPr/>
            </a:pPr>
            <a:r>
              <a:rPr lang="en-US" dirty="0">
                <a:ea typeface="+mn-ea"/>
                <a:cs typeface="+mn-cs"/>
              </a:rPr>
              <a:t>available before. During the mid-1100s, a Muslim geographer named</a:t>
            </a:r>
          </a:p>
          <a:p>
            <a:pPr eaLnBrk="1" fontAlgn="auto" hangingPunct="1">
              <a:spcAft>
                <a:spcPts val="0"/>
              </a:spcAft>
              <a:buFont typeface="Wingdings 2"/>
              <a:buNone/>
              <a:defRPr/>
            </a:pPr>
            <a:r>
              <a:rPr lang="en-US" dirty="0">
                <a:ea typeface="+mn-ea"/>
                <a:cs typeface="+mn-cs"/>
              </a:rPr>
              <a:t> al-</a:t>
            </a:r>
            <a:r>
              <a:rPr lang="en-US" dirty="0" err="1">
                <a:ea typeface="+mn-ea"/>
                <a:cs typeface="+mn-cs"/>
              </a:rPr>
              <a:t>Idrisi</a:t>
            </a:r>
            <a:r>
              <a:rPr lang="en-US" dirty="0">
                <a:ea typeface="+mn-ea"/>
                <a:cs typeface="+mn-cs"/>
              </a:rPr>
              <a:t> collected information from Arab travelers. He was writing a </a:t>
            </a:r>
          </a:p>
          <a:p>
            <a:pPr eaLnBrk="1" fontAlgn="auto" hangingPunct="1">
              <a:spcAft>
                <a:spcPts val="0"/>
              </a:spcAft>
              <a:buFont typeface="Wingdings 2"/>
              <a:buNone/>
              <a:defRPr/>
            </a:pPr>
            <a:r>
              <a:rPr lang="en-US" dirty="0">
                <a:ea typeface="+mn-ea"/>
                <a:cs typeface="+mn-cs"/>
              </a:rPr>
              <a:t>geography book, but he wanted the book to be accurate. So, when he </a:t>
            </a:r>
          </a:p>
          <a:p>
            <a:pPr eaLnBrk="1" fontAlgn="auto" hangingPunct="1">
              <a:spcAft>
                <a:spcPts val="0"/>
              </a:spcAft>
              <a:buFont typeface="Wingdings 2"/>
              <a:buNone/>
              <a:defRPr/>
            </a:pPr>
            <a:r>
              <a:rPr lang="en-US" dirty="0">
                <a:ea typeface="+mn-ea"/>
                <a:cs typeface="+mn-cs"/>
              </a:rPr>
              <a:t>had a question about where a mountain, river, or coastline was, he </a:t>
            </a:r>
          </a:p>
          <a:p>
            <a:pPr eaLnBrk="1" fontAlgn="auto" hangingPunct="1">
              <a:spcAft>
                <a:spcPts val="0"/>
              </a:spcAft>
              <a:buFont typeface="Wingdings 2"/>
              <a:buNone/>
              <a:defRPr/>
            </a:pPr>
            <a:r>
              <a:rPr lang="en-US" dirty="0">
                <a:ea typeface="+mn-ea"/>
                <a:cs typeface="+mn-cs"/>
              </a:rPr>
              <a:t>sent trained geographers to figure out the exact locations. </a:t>
            </a:r>
          </a:p>
          <a:p>
            <a:pPr eaLnBrk="1" fontAlgn="auto" hangingPunct="1">
              <a:spcAft>
                <a:spcPts val="0"/>
              </a:spcAft>
              <a:buFont typeface="Wingdings 2"/>
              <a:buChar char=""/>
              <a:defRPr/>
            </a:pPr>
            <a:endParaRPr lang="en-US" dirty="0">
              <a:ea typeface="+mn-ea"/>
              <a:cs typeface="+mn-cs"/>
            </a:endParaRPr>
          </a:p>
        </p:txBody>
      </p:sp>
      <p:pic>
        <p:nvPicPr>
          <p:cNvPr id="23555" name="Picture 2"/>
          <p:cNvPicPr>
            <a:picLocks noChangeAspect="1" noChangeArrowheads="1"/>
          </p:cNvPicPr>
          <p:nvPr/>
        </p:nvPicPr>
        <p:blipFill>
          <a:blip r:embed="rId2"/>
          <a:srcRect/>
          <a:stretch>
            <a:fillRect/>
          </a:stretch>
        </p:blipFill>
        <p:spPr bwMode="auto">
          <a:xfrm>
            <a:off x="6248400" y="1447800"/>
            <a:ext cx="2209800" cy="1841500"/>
          </a:xfrm>
          <a:prstGeom prst="rect">
            <a:avLst/>
          </a:prstGeom>
          <a:noFill/>
          <a:ln w="9525">
            <a:noFill/>
            <a:miter lim="800000"/>
            <a:headEnd/>
            <a:tailEnd/>
          </a:ln>
        </p:spPr>
      </p:pic>
      <p:pic>
        <p:nvPicPr>
          <p:cNvPr id="23556" name="Picture 6"/>
          <p:cNvPicPr>
            <a:picLocks noChangeAspect="1" noChangeArrowheads="1"/>
          </p:cNvPicPr>
          <p:nvPr/>
        </p:nvPicPr>
        <p:blipFill>
          <a:blip r:embed="rId3"/>
          <a:srcRect/>
          <a:stretch>
            <a:fillRect/>
          </a:stretch>
        </p:blipFill>
        <p:spPr bwMode="auto">
          <a:xfrm>
            <a:off x="6324600" y="4038600"/>
            <a:ext cx="21431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Achievements (Continued)</a:t>
            </a:r>
            <a:endParaRPr lang="en-US" dirty="0">
              <a:ea typeface="+mj-ea"/>
              <a:cs typeface="+mj-cs"/>
            </a:endParaRPr>
          </a:p>
        </p:txBody>
      </p:sp>
      <p:sp>
        <p:nvSpPr>
          <p:cNvPr id="24578" name="Content Placeholder 2"/>
          <p:cNvSpPr>
            <a:spLocks noGrp="1"/>
          </p:cNvSpPr>
          <p:nvPr>
            <p:ph idx="1"/>
          </p:nvPr>
        </p:nvSpPr>
        <p:spPr/>
        <p:txBody>
          <a:bodyPr/>
          <a:lstStyle/>
          <a:p>
            <a:pPr eaLnBrk="1" hangingPunct="1">
              <a:buFont typeface="Wingdings 2" pitchFamily="-123" charset="2"/>
              <a:buNone/>
            </a:pPr>
            <a:r>
              <a:rPr lang="en-US" sz="1600" b="1"/>
              <a:t>Math (include al-Khwarizmi)</a:t>
            </a:r>
          </a:p>
          <a:p>
            <a:pPr eaLnBrk="1" hangingPunct="1"/>
            <a:r>
              <a:rPr lang="en-US" sz="1600"/>
              <a:t>The Muslim mathematician is al-Khwarizmi, </a:t>
            </a:r>
          </a:p>
          <a:p>
            <a:pPr eaLnBrk="1" hangingPunct="1"/>
            <a:r>
              <a:rPr lang="en-US" sz="1600"/>
              <a:t>he wrote a math textbook that he called al-jabr </a:t>
            </a:r>
          </a:p>
          <a:p>
            <a:pPr eaLnBrk="1" hangingPunct="1"/>
            <a:r>
              <a:rPr lang="en-US" sz="1600"/>
              <a:t>or algebra. It is the modern algebra that kids </a:t>
            </a:r>
          </a:p>
          <a:p>
            <a:pPr eaLnBrk="1" hangingPunct="1"/>
            <a:r>
              <a:rPr lang="en-US" sz="1600"/>
              <a:t>use around the world today. When the book </a:t>
            </a:r>
          </a:p>
          <a:p>
            <a:pPr eaLnBrk="1" hangingPunct="1"/>
            <a:r>
              <a:rPr lang="en-US" sz="1600"/>
              <a:t>was brought to Europe in the 1500s, they </a:t>
            </a:r>
          </a:p>
          <a:p>
            <a:pPr eaLnBrk="1" hangingPunct="1"/>
            <a:r>
              <a:rPr lang="en-US" sz="1600"/>
              <a:t>called it Arabic numerals.</a:t>
            </a:r>
          </a:p>
          <a:p>
            <a:pPr eaLnBrk="1" hangingPunct="1">
              <a:buFont typeface="Wingdings 2" pitchFamily="-123" charset="2"/>
              <a:buNone/>
            </a:pPr>
            <a:r>
              <a:rPr lang="en-US" sz="1600" b="1"/>
              <a:t>Medicine (Ibn Sina)</a:t>
            </a:r>
          </a:p>
          <a:p>
            <a:pPr eaLnBrk="1" hangingPunct="1"/>
            <a:r>
              <a:rPr lang="en-US" sz="1600"/>
              <a:t>Muslims studied Greek and Indian medicines. Muslim doctors created tests for doctors to pass before they could </a:t>
            </a:r>
          </a:p>
          <a:p>
            <a:pPr eaLnBrk="1" hangingPunct="1"/>
            <a:r>
              <a:rPr lang="en-US" sz="1600"/>
              <a:t>treat people, made encyclopedias of drugs with descriptions of each drug effects, wrote descriptions </a:t>
            </a:r>
          </a:p>
          <a:p>
            <a:pPr eaLnBrk="1" hangingPunct="1"/>
            <a:r>
              <a:rPr lang="en-US" sz="1600"/>
              <a:t>about diseases, and started the first pharmacy school to teach </a:t>
            </a:r>
          </a:p>
          <a:p>
            <a:pPr eaLnBrk="1" hangingPunct="1"/>
            <a:r>
              <a:rPr lang="en-US" sz="1600"/>
              <a:t>people how to make medicines. The first Muslim public hospital </a:t>
            </a:r>
          </a:p>
          <a:p>
            <a:pPr eaLnBrk="1" hangingPunct="1"/>
            <a:r>
              <a:rPr lang="en-US" sz="1600"/>
              <a:t>was built in Baghdad. A doctor named Ibn Sina wrote a medical </a:t>
            </a:r>
          </a:p>
          <a:p>
            <a:pPr eaLnBrk="1" hangingPunct="1"/>
            <a:r>
              <a:rPr lang="en-US" sz="1600"/>
              <a:t>encyclopedia. The book was translated into Latin and used </a:t>
            </a:r>
          </a:p>
          <a:p>
            <a:pPr eaLnBrk="1" hangingPunct="1"/>
            <a:r>
              <a:rPr lang="en-US" sz="1600"/>
              <a:t>throughout Europe until the 1600s. It is one of the most famous </a:t>
            </a:r>
          </a:p>
          <a:p>
            <a:pPr eaLnBrk="1" hangingPunct="1"/>
            <a:r>
              <a:rPr lang="en-US" sz="1600"/>
              <a:t>books in the history of medicine. </a:t>
            </a:r>
          </a:p>
        </p:txBody>
      </p:sp>
      <p:pic>
        <p:nvPicPr>
          <p:cNvPr id="24579" name="Picture 2"/>
          <p:cNvPicPr>
            <a:picLocks noChangeAspect="1" noChangeArrowheads="1"/>
          </p:cNvPicPr>
          <p:nvPr/>
        </p:nvPicPr>
        <p:blipFill>
          <a:blip r:embed="rId2"/>
          <a:srcRect/>
          <a:stretch>
            <a:fillRect/>
          </a:stretch>
        </p:blipFill>
        <p:spPr bwMode="auto">
          <a:xfrm>
            <a:off x="5562600" y="1409700"/>
            <a:ext cx="2743200" cy="2286000"/>
          </a:xfrm>
          <a:prstGeom prst="rect">
            <a:avLst/>
          </a:prstGeom>
          <a:noFill/>
          <a:ln w="9525">
            <a:noFill/>
            <a:miter lim="800000"/>
            <a:headEnd/>
            <a:tailEnd/>
          </a:ln>
        </p:spPr>
      </p:pic>
      <p:pic>
        <p:nvPicPr>
          <p:cNvPr id="24580" name="Picture 3"/>
          <p:cNvPicPr>
            <a:picLocks noChangeAspect="1" noChangeArrowheads="1"/>
          </p:cNvPicPr>
          <p:nvPr/>
        </p:nvPicPr>
        <p:blipFill>
          <a:blip r:embed="rId3"/>
          <a:srcRect/>
          <a:stretch>
            <a:fillRect/>
          </a:stretch>
        </p:blipFill>
        <p:spPr bwMode="auto">
          <a:xfrm>
            <a:off x="6477000" y="4724400"/>
            <a:ext cx="22860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Achievements (Continued)</a:t>
            </a:r>
            <a:endParaRPr lang="en-US" dirty="0">
              <a:ea typeface="+mj-ea"/>
              <a:cs typeface="+mj-cs"/>
            </a:endParaRPr>
          </a:p>
        </p:txBody>
      </p:sp>
      <p:sp>
        <p:nvSpPr>
          <p:cNvPr id="25602" name="Content Placeholder 2"/>
          <p:cNvSpPr>
            <a:spLocks noGrp="1"/>
          </p:cNvSpPr>
          <p:nvPr>
            <p:ph idx="1"/>
          </p:nvPr>
        </p:nvSpPr>
        <p:spPr>
          <a:xfrm>
            <a:off x="0" y="1125538"/>
            <a:ext cx="7019925" cy="5616575"/>
          </a:xfrm>
        </p:spPr>
        <p:txBody>
          <a:bodyPr/>
          <a:lstStyle/>
          <a:p>
            <a:pPr eaLnBrk="1" hangingPunct="1">
              <a:buFont typeface="Wingdings 2" pitchFamily="-123" charset="2"/>
              <a:buNone/>
            </a:pPr>
            <a:r>
              <a:rPr lang="en-US" sz="2200" b="1"/>
              <a:t>Philosophy</a:t>
            </a:r>
          </a:p>
          <a:p>
            <a:pPr eaLnBrk="1" hangingPunct="1"/>
            <a:r>
              <a:rPr lang="en-US" sz="2000"/>
              <a:t>Many Muslims doctors and scientists studied the ancient Greek philosophy. They focused on spiritual issues, many of them lived a simple life of devotion to God. The focus on spiritual issues led to a movement called Sufism, which teaches that people can find God's love by having a personal relationship with god. Sufism had a strong impact on Islam. </a:t>
            </a:r>
          </a:p>
          <a:p>
            <a:pPr eaLnBrk="1" hangingPunct="1">
              <a:buFont typeface="Wingdings 2" pitchFamily="-123" charset="2"/>
              <a:buNone/>
            </a:pPr>
            <a:r>
              <a:rPr lang="en-US" sz="2200" b="1"/>
              <a:t>Literature (include Omar khayyam)</a:t>
            </a:r>
          </a:p>
          <a:p>
            <a:pPr eaLnBrk="1" hangingPunct="1"/>
            <a:r>
              <a:rPr lang="en-US" sz="2000"/>
              <a:t>Two forms of literature were popular in the Muslim world which are poetry and short stories. Poetry is important to Muslims, because it was influenced by Sufism, some wrote poetry about their loyalty to God. One of the most famous Sufism poets was Omar khayyam, he wrote poems about faith, hope, and other emotions in a book of poems called The Rubaiyat.</a:t>
            </a:r>
          </a:p>
        </p:txBody>
      </p:sp>
      <p:pic>
        <p:nvPicPr>
          <p:cNvPr id="25603" name="Picture 2"/>
          <p:cNvPicPr>
            <a:picLocks noChangeAspect="1" noChangeArrowheads="1"/>
          </p:cNvPicPr>
          <p:nvPr/>
        </p:nvPicPr>
        <p:blipFill>
          <a:blip r:embed="rId2"/>
          <a:srcRect/>
          <a:stretch>
            <a:fillRect/>
          </a:stretch>
        </p:blipFill>
        <p:spPr bwMode="auto">
          <a:xfrm>
            <a:off x="7019925" y="981075"/>
            <a:ext cx="3543300" cy="2952750"/>
          </a:xfrm>
          <a:prstGeom prst="rect">
            <a:avLst/>
          </a:prstGeom>
          <a:noFill/>
          <a:ln w="9525">
            <a:noFill/>
            <a:miter lim="800000"/>
            <a:headEnd/>
            <a:tailEnd/>
          </a:ln>
        </p:spPr>
      </p:pic>
      <p:pic>
        <p:nvPicPr>
          <p:cNvPr id="25604" name="Picture 3"/>
          <p:cNvPicPr>
            <a:picLocks noChangeAspect="1" noChangeArrowheads="1"/>
          </p:cNvPicPr>
          <p:nvPr/>
        </p:nvPicPr>
        <p:blipFill>
          <a:blip r:embed="rId3"/>
          <a:srcRect/>
          <a:stretch>
            <a:fillRect/>
          </a:stretch>
        </p:blipFill>
        <p:spPr bwMode="auto">
          <a:xfrm>
            <a:off x="6786563" y="3933825"/>
            <a:ext cx="2357437"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Achievements (Continued)</a:t>
            </a:r>
            <a:endParaRPr lang="en-US" dirty="0">
              <a:ea typeface="+mj-ea"/>
              <a:cs typeface="+mj-cs"/>
            </a:endParaRPr>
          </a:p>
        </p:txBody>
      </p:sp>
      <p:sp>
        <p:nvSpPr>
          <p:cNvPr id="3" name="Content Placeholder 2"/>
          <p:cNvSpPr>
            <a:spLocks noGrp="1"/>
          </p:cNvSpPr>
          <p:nvPr>
            <p:ph idx="1"/>
          </p:nvPr>
        </p:nvSpPr>
        <p:spPr>
          <a:xfrm>
            <a:off x="304800" y="1554163"/>
            <a:ext cx="6788150" cy="5043487"/>
          </a:xfrm>
        </p:spPr>
        <p:txBody>
          <a:bodyPr>
            <a:normAutofit fontScale="47500" lnSpcReduction="20000"/>
          </a:bodyPr>
          <a:lstStyle/>
          <a:p>
            <a:pPr eaLnBrk="1" fontAlgn="auto" hangingPunct="1">
              <a:spcAft>
                <a:spcPts val="0"/>
              </a:spcAft>
              <a:buFont typeface="Wingdings 2"/>
              <a:buNone/>
              <a:defRPr/>
            </a:pPr>
            <a:r>
              <a:rPr lang="en-US" b="1" dirty="0">
                <a:ea typeface="+mn-ea"/>
                <a:cs typeface="+mn-cs"/>
              </a:rPr>
              <a:t>Architecture</a:t>
            </a:r>
          </a:p>
          <a:p>
            <a:pPr eaLnBrk="1" fontAlgn="auto" hangingPunct="1">
              <a:spcAft>
                <a:spcPts val="0"/>
              </a:spcAft>
              <a:buFont typeface="Wingdings 2"/>
              <a:buChar char=""/>
              <a:defRPr/>
            </a:pPr>
            <a:r>
              <a:rPr lang="en-US" sz="4200" dirty="0">
                <a:ea typeface="+mn-ea"/>
                <a:cs typeface="+mn-cs"/>
              </a:rPr>
              <a:t>Architecture was one of the most important Muslim art forms. Most people say that the greatest architectural achievements of the Muslims empires are mosques. As a Muslim world grew richer, rulers became great patrons, known as sponsors, of architecture. Many mosques have a dome and a minaret, which are narrow tower from which Muslims are called to prayer. </a:t>
            </a:r>
          </a:p>
          <a:p>
            <a:pPr eaLnBrk="1" fontAlgn="auto" hangingPunct="1">
              <a:spcAft>
                <a:spcPts val="0"/>
              </a:spcAft>
              <a:buFont typeface="Wingdings 2"/>
              <a:buChar char=""/>
              <a:defRPr/>
            </a:pPr>
            <a:endParaRPr lang="en-US" b="1" dirty="0" smtClean="0">
              <a:ea typeface="+mn-ea"/>
              <a:cs typeface="+mn-cs"/>
            </a:endParaRPr>
          </a:p>
          <a:p>
            <a:pPr marL="0" indent="0" eaLnBrk="1" fontAlgn="auto" hangingPunct="1">
              <a:spcAft>
                <a:spcPts val="0"/>
              </a:spcAft>
              <a:buFont typeface="Wingdings 2" pitchFamily="-123" charset="2"/>
              <a:buNone/>
              <a:defRPr/>
            </a:pPr>
            <a:endParaRPr lang="en-US" b="1" dirty="0">
              <a:ea typeface="+mn-ea"/>
              <a:cs typeface="+mn-cs"/>
            </a:endParaRPr>
          </a:p>
          <a:p>
            <a:pPr marL="0" indent="0" eaLnBrk="1" fontAlgn="auto" hangingPunct="1">
              <a:spcAft>
                <a:spcPts val="0"/>
              </a:spcAft>
              <a:buFont typeface="Wingdings 2" pitchFamily="-123" charset="2"/>
              <a:buNone/>
              <a:defRPr/>
            </a:pPr>
            <a:r>
              <a:rPr lang="en-US" sz="3800" b="1" dirty="0" smtClean="0">
                <a:ea typeface="+mn-ea"/>
                <a:cs typeface="+mn-cs"/>
              </a:rPr>
              <a:t>Art</a:t>
            </a:r>
            <a:endParaRPr lang="en-US" sz="3800" b="1" dirty="0">
              <a:ea typeface="+mn-ea"/>
              <a:cs typeface="+mn-cs"/>
            </a:endParaRPr>
          </a:p>
          <a:p>
            <a:pPr eaLnBrk="1" fontAlgn="auto" hangingPunct="1">
              <a:spcAft>
                <a:spcPts val="0"/>
              </a:spcAft>
              <a:buFont typeface="Wingdings 2"/>
              <a:buChar char=""/>
              <a:defRPr/>
            </a:pPr>
            <a:r>
              <a:rPr lang="en-US" sz="4200" dirty="0">
                <a:ea typeface="+mn-ea"/>
                <a:cs typeface="+mn-cs"/>
              </a:rPr>
              <a:t>Muslims think Allah can create humans and animals or their own images. Muslims artist didn't include people or animals in their works. Muslims artists turn calligraphy, decorative writing, into art form. The used calligraphy to make sayings from the Qur'an into great works of art that they use to decorate mosques and other buildings. Also, they painted decorative writing on tiles, wove it into carpets, and hammered it into finely decorated steel sword blades. </a:t>
            </a:r>
          </a:p>
          <a:p>
            <a:pPr eaLnBrk="1" fontAlgn="auto" hangingPunct="1">
              <a:spcAft>
                <a:spcPts val="0"/>
              </a:spcAft>
              <a:buFont typeface="Wingdings 2"/>
              <a:buChar char=""/>
              <a:defRPr/>
            </a:pPr>
            <a:endParaRPr lang="en-US" dirty="0">
              <a:ea typeface="+mn-ea"/>
              <a:cs typeface="+mn-cs"/>
            </a:endParaRPr>
          </a:p>
        </p:txBody>
      </p:sp>
      <p:pic>
        <p:nvPicPr>
          <p:cNvPr id="1026" name="Picture 2"/>
          <p:cNvPicPr>
            <a:picLocks noChangeAspect="1" noChangeArrowheads="1"/>
          </p:cNvPicPr>
          <p:nvPr/>
        </p:nvPicPr>
        <p:blipFill>
          <a:blip r:embed="rId2">
            <a:extLst>
              <a:ext uri="{28A0092B-C50C-407E-A947-70E740481C1C}"/>
            </a:extLst>
          </a:blip>
          <a:srcRect/>
          <a:stretch>
            <a:fillRect/>
          </a:stretch>
        </p:blipFill>
        <p:spPr bwMode="auto">
          <a:xfrm>
            <a:off x="6876256" y="4338638"/>
            <a:ext cx="2823404" cy="20426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ext uri="{AF507438-7753-43E0-B8FC-AC1667EBCBE1}"/>
          </a:extLst>
        </p:spPr>
      </p:pic>
      <p:pic>
        <p:nvPicPr>
          <p:cNvPr id="1027" name="Picture 3"/>
          <p:cNvPicPr>
            <a:picLocks noChangeAspect="1" noChangeArrowheads="1"/>
          </p:cNvPicPr>
          <p:nvPr/>
        </p:nvPicPr>
        <p:blipFill>
          <a:blip r:embed="rId3">
            <a:extLst>
              <a:ext uri="{28A0092B-C50C-407E-A947-70E740481C1C}"/>
            </a:extLst>
          </a:blip>
          <a:srcRect/>
          <a:stretch>
            <a:fillRect/>
          </a:stretch>
        </p:blipFill>
        <p:spPr bwMode="auto">
          <a:xfrm>
            <a:off x="7020272" y="1268760"/>
            <a:ext cx="2016224" cy="2680662"/>
          </a:xfrm>
          <a:prstGeom prst="rect">
            <a:avLst/>
          </a:prstGeom>
          <a:ln>
            <a:noFill/>
          </a:ln>
          <a:effectLst>
            <a:softEdge rad="112500"/>
          </a:effectLst>
          <a:extLst>
            <a:ext uri="{909E8E84-426E-40DD-AFC4-6F175D3DCCD1}"/>
            <a:ext uri="{91240B29-F687-4F45-9708-019B960494DF}"/>
            <a:ext uri="{AF507438-7753-43E0-B8FC-AC1667EBCBE1}"/>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pPr eaLnBrk="1" fontAlgn="auto" hangingPunct="1">
              <a:spcAft>
                <a:spcPts val="0"/>
              </a:spcAft>
              <a:defRPr/>
            </a:pPr>
            <a:r>
              <a:rPr lang="en-US" dirty="0" smtClean="0">
                <a:ea typeface="+mj-ea"/>
                <a:cs typeface="+mj-cs"/>
              </a:rPr>
              <a:t>Sunni and Shia</a:t>
            </a:r>
            <a:endParaRPr lang="en-US" dirty="0">
              <a:ea typeface="+mj-ea"/>
              <a:cs typeface="+mj-cs"/>
            </a:endParaRPr>
          </a:p>
        </p:txBody>
      </p:sp>
      <p:sp>
        <p:nvSpPr>
          <p:cNvPr id="27650" name="Content Placeholder 2"/>
          <p:cNvSpPr>
            <a:spLocks noGrp="1"/>
          </p:cNvSpPr>
          <p:nvPr>
            <p:ph idx="1"/>
          </p:nvPr>
        </p:nvSpPr>
        <p:spPr>
          <a:xfrm>
            <a:off x="304800" y="5105400"/>
            <a:ext cx="8610600" cy="1295400"/>
          </a:xfrm>
        </p:spPr>
        <p:txBody>
          <a:bodyPr/>
          <a:lstStyle/>
          <a:p>
            <a:pPr eaLnBrk="1" hangingPunct="1"/>
            <a:r>
              <a:rPr lang="en-US" sz="1800"/>
              <a:t>Questions:</a:t>
            </a:r>
          </a:p>
          <a:p>
            <a:pPr eaLnBrk="1" hangingPunct="1">
              <a:buFont typeface="Arial" pitchFamily="-123" charset="0"/>
              <a:buChar char="•"/>
            </a:pPr>
            <a:r>
              <a:rPr lang="en-US" sz="1800"/>
              <a:t>Could you change from being Sunni to be a Shia, or from a Shia to a Sunni?</a:t>
            </a:r>
          </a:p>
          <a:p>
            <a:pPr eaLnBrk="1" hangingPunct="1">
              <a:buFont typeface="Arial" pitchFamily="-123" charset="0"/>
              <a:buChar char="•"/>
            </a:pPr>
            <a:r>
              <a:rPr lang="en-US" sz="1800"/>
              <a:t>What would happen if both of the groups followed the same leader?</a:t>
            </a:r>
          </a:p>
          <a:p>
            <a:pPr eaLnBrk="1" hangingPunct="1">
              <a:buFont typeface="Arial" pitchFamily="-123" charset="0"/>
              <a:buChar char="•"/>
            </a:pPr>
            <a:r>
              <a:rPr lang="en-US" sz="1800"/>
              <a:t>What did the Shia’s do to get there way of a relative taking the place of Muhammad? </a:t>
            </a:r>
          </a:p>
          <a:p>
            <a:pPr eaLnBrk="1" hangingPunct="1"/>
            <a:endParaRPr lang="en-US" sz="1400"/>
          </a:p>
        </p:txBody>
      </p:sp>
      <p:graphicFrame>
        <p:nvGraphicFramePr>
          <p:cNvPr id="5" name="Content Placeholder 3"/>
          <p:cNvGraphicFramePr>
            <a:graphicFrameLocks/>
          </p:cNvGraphicFramePr>
          <p:nvPr/>
        </p:nvGraphicFramePr>
        <p:xfrm>
          <a:off x="1295400" y="838200"/>
          <a:ext cx="7086600" cy="4297363"/>
        </p:xfrm>
        <a:graphic>
          <a:graphicData uri="http://schemas.openxmlformats.org/drawingml/2006/table">
            <a:tbl>
              <a:tblPr firstRow="1" bandRow="1">
                <a:tableStyleId>{5C22544A-7EE6-4342-B048-85BDC9FD1C3A}</a:tableStyleId>
              </a:tblPr>
              <a:tblGrid>
                <a:gridCol w="2362200"/>
                <a:gridCol w="2362200"/>
                <a:gridCol w="2362200"/>
              </a:tblGrid>
              <a:tr h="359275">
                <a:tc>
                  <a:txBody>
                    <a:bodyPr/>
                    <a:lstStyle/>
                    <a:p>
                      <a:r>
                        <a:rPr lang="en-US" dirty="0" smtClean="0"/>
                        <a:t>Sunni</a:t>
                      </a:r>
                      <a:endParaRPr lang="en-US" dirty="0"/>
                    </a:p>
                  </a:txBody>
                  <a:tcPr/>
                </a:tc>
                <a:tc>
                  <a:txBody>
                    <a:bodyPr/>
                    <a:lstStyle/>
                    <a:p>
                      <a:r>
                        <a:rPr lang="en-US" dirty="0" smtClean="0"/>
                        <a:t>Sunni and </a:t>
                      </a:r>
                      <a:r>
                        <a:rPr lang="en-US" dirty="0" err="1" smtClean="0"/>
                        <a:t>Shia</a:t>
                      </a:r>
                      <a:endParaRPr lang="en-US" dirty="0"/>
                    </a:p>
                  </a:txBody>
                  <a:tcPr/>
                </a:tc>
                <a:tc>
                  <a:txBody>
                    <a:bodyPr/>
                    <a:lstStyle/>
                    <a:p>
                      <a:r>
                        <a:rPr lang="en-US" dirty="0" err="1" smtClean="0"/>
                        <a:t>Shia</a:t>
                      </a:r>
                      <a:endParaRPr lang="en-US" dirty="0"/>
                    </a:p>
                  </a:txBody>
                  <a:tcPr/>
                </a:tc>
              </a:tr>
              <a:tr h="3862205">
                <a:tc>
                  <a:txBody>
                    <a:bodyPr/>
                    <a:lstStyle/>
                    <a:p>
                      <a:pPr>
                        <a:buFont typeface="Arial" pitchFamily="34" charset="0"/>
                        <a:buChar char="•"/>
                      </a:pPr>
                      <a:r>
                        <a:rPr lang="en-US" sz="1800" kern="1200" dirty="0" smtClean="0">
                          <a:solidFill>
                            <a:schemeClr val="dk1"/>
                          </a:solidFill>
                          <a:latin typeface="+mn-lt"/>
                          <a:ea typeface="+mn-ea"/>
                          <a:cs typeface="+mn-cs"/>
                        </a:rPr>
                        <a:t>People predict that there will be between 1.91-1.97 billion Sunni's in 20 years</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After Muhammad died, they believed that whoever was capable of being leader should take Muhammad’s place.</a:t>
                      </a:r>
                    </a:p>
                    <a:p>
                      <a:endParaRPr lang="en-US" dirty="0"/>
                    </a:p>
                  </a:txBody>
                  <a:tcPr/>
                </a:tc>
                <a:tc>
                  <a:txBody>
                    <a:bodyPr/>
                    <a:lstStyle/>
                    <a:p>
                      <a:pPr>
                        <a:buFont typeface="Arial" pitchFamily="34" charset="0"/>
                        <a:buChar char="•"/>
                      </a:pPr>
                      <a:r>
                        <a:rPr lang="en-US" sz="1800" kern="1200" dirty="0" smtClean="0">
                          <a:solidFill>
                            <a:schemeClr val="dk1"/>
                          </a:solidFill>
                          <a:latin typeface="+mn-lt"/>
                          <a:ea typeface="+mn-ea"/>
                          <a:cs typeface="+mn-cs"/>
                        </a:rPr>
                        <a:t>They both worship a god</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They both thought that Muhammad was a prophet</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Both there holy cities are </a:t>
                      </a:r>
                      <a:r>
                        <a:rPr lang="en-US" sz="1800" kern="1200" dirty="0" err="1" smtClean="0">
                          <a:solidFill>
                            <a:schemeClr val="dk1"/>
                          </a:solidFill>
                          <a:latin typeface="+mn-lt"/>
                          <a:ea typeface="+mn-ea"/>
                          <a:cs typeface="+mn-cs"/>
                        </a:rPr>
                        <a:t>mecca</a:t>
                      </a:r>
                      <a:r>
                        <a:rPr lang="en-US" sz="1800" kern="1200" dirty="0" smtClean="0">
                          <a:solidFill>
                            <a:schemeClr val="dk1"/>
                          </a:solidFill>
                          <a:latin typeface="+mn-lt"/>
                          <a:ea typeface="+mn-ea"/>
                          <a:cs typeface="+mn-cs"/>
                        </a:rPr>
                        <a:t>, Jerusalem, medina.</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There holy book is the Qur’an</a:t>
                      </a:r>
                    </a:p>
                    <a:p>
                      <a:endParaRPr lang="en-US" dirty="0"/>
                    </a:p>
                  </a:txBody>
                  <a:tcPr/>
                </a:tc>
                <a:tc>
                  <a:txBody>
                    <a:bodyPr/>
                    <a:lstStyle/>
                    <a:p>
                      <a:pPr>
                        <a:buFont typeface="Arial" pitchFamily="34" charset="0"/>
                        <a:buChar char="•"/>
                      </a:pPr>
                      <a:r>
                        <a:rPr lang="en-US" sz="1800" kern="1200" dirty="0" smtClean="0">
                          <a:solidFill>
                            <a:schemeClr val="dk1"/>
                          </a:solidFill>
                          <a:latin typeface="+mn-lt"/>
                          <a:ea typeface="+mn-ea"/>
                          <a:cs typeface="+mn-cs"/>
                        </a:rPr>
                        <a:t>They believed that one of Muhammad's relatives </a:t>
                      </a:r>
                    </a:p>
                    <a:p>
                      <a:r>
                        <a:rPr lang="en-US" sz="1800" kern="1200" dirty="0" smtClean="0">
                          <a:solidFill>
                            <a:schemeClr val="dk1"/>
                          </a:solidFill>
                          <a:latin typeface="+mn-lt"/>
                          <a:ea typeface="+mn-ea"/>
                          <a:cs typeface="+mn-cs"/>
                        </a:rPr>
                        <a:t>Should take his place as</a:t>
                      </a:r>
                    </a:p>
                    <a:p>
                      <a:r>
                        <a:rPr lang="en-US" sz="1800" kern="1200" dirty="0" smtClean="0">
                          <a:solidFill>
                            <a:schemeClr val="dk1"/>
                          </a:solidFill>
                          <a:latin typeface="+mn-lt"/>
                          <a:ea typeface="+mn-ea"/>
                          <a:cs typeface="+mn-cs"/>
                        </a:rPr>
                        <a:t>leader. </a:t>
                      </a:r>
                    </a:p>
                    <a:p>
                      <a:r>
                        <a:rPr lang="en-US" sz="1800" kern="1200" dirty="0" smtClean="0">
                          <a:solidFill>
                            <a:schemeClr val="dk1"/>
                          </a:solidFill>
                          <a:latin typeface="+mn-lt"/>
                          <a:ea typeface="+mn-ea"/>
                          <a:cs typeface="+mn-cs"/>
                        </a:rPr>
                        <a:t> </a:t>
                      </a:r>
                    </a:p>
                    <a:p>
                      <a:pPr>
                        <a:buFont typeface="Arial" pitchFamily="34" charset="0"/>
                        <a:buChar char="•"/>
                      </a:pPr>
                      <a:r>
                        <a:rPr lang="en-US" sz="1800" kern="1200" dirty="0" smtClean="0">
                          <a:solidFill>
                            <a:schemeClr val="dk1"/>
                          </a:solidFill>
                          <a:latin typeface="+mn-lt"/>
                          <a:ea typeface="+mn-ea"/>
                          <a:cs typeface="+mn-cs"/>
                        </a:rPr>
                        <a:t>In 2030 people predict that there will be 219-285 million </a:t>
                      </a:r>
                      <a:r>
                        <a:rPr lang="en-US" sz="1800" kern="1200" dirty="0" err="1" smtClean="0">
                          <a:solidFill>
                            <a:schemeClr val="dk1"/>
                          </a:solidFill>
                          <a:latin typeface="+mn-lt"/>
                          <a:ea typeface="+mn-ea"/>
                          <a:cs typeface="+mn-cs"/>
                        </a:rPr>
                        <a:t>Shia's</a:t>
                      </a:r>
                      <a:r>
                        <a:rPr lang="en-US" sz="1800" kern="1200" dirty="0" smtClean="0">
                          <a:solidFill>
                            <a:schemeClr val="dk1"/>
                          </a:solidFill>
                          <a:latin typeface="+mn-lt"/>
                          <a:ea typeface="+mn-ea"/>
                          <a:cs typeface="+mn-cs"/>
                        </a:rPr>
                        <a:t> worldwide.</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Islam today</a:t>
            </a:r>
            <a:endParaRPr lang="en-US" dirty="0">
              <a:ea typeface="+mj-ea"/>
              <a:cs typeface="+mj-cs"/>
            </a:endParaRPr>
          </a:p>
        </p:txBody>
      </p:sp>
      <p:sp>
        <p:nvSpPr>
          <p:cNvPr id="28674" name="Content Placeholder 2"/>
          <p:cNvSpPr>
            <a:spLocks noGrp="1"/>
          </p:cNvSpPr>
          <p:nvPr>
            <p:ph idx="1"/>
          </p:nvPr>
        </p:nvSpPr>
        <p:spPr/>
        <p:txBody>
          <a:bodyPr/>
          <a:lstStyle/>
          <a:p>
            <a:pPr eaLnBrk="1" hangingPunct="1"/>
            <a:r>
              <a:rPr lang="en-US"/>
              <a:t>There are more than 1.5 billion followers of Islam worldwide</a:t>
            </a:r>
          </a:p>
          <a:p>
            <a:pPr eaLnBrk="1" hangingPunct="1"/>
            <a:r>
              <a:rPr lang="en-US"/>
              <a:t>In Tennessee there is a new Mosque that just opened for the first time.</a:t>
            </a:r>
          </a:p>
          <a:p>
            <a:pPr eaLnBrk="1" hangingPunct="1"/>
            <a:r>
              <a:rPr lang="en-US"/>
              <a:t>Hamburg becomes first German city to officially recognize a Muslim holiday.</a:t>
            </a:r>
          </a:p>
          <a:p>
            <a:pPr eaLnBrk="1" hangingPunct="1"/>
            <a:r>
              <a:rPr lang="en-US"/>
              <a:t>Paris suburb gets a new grand mosque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Teachings</a:t>
            </a:r>
            <a:endParaRPr lang="en-US" dirty="0">
              <a:ea typeface="+mj-ea"/>
              <a:cs typeface="+mj-cs"/>
            </a:endParaRPr>
          </a:p>
        </p:txBody>
      </p:sp>
      <p:sp>
        <p:nvSpPr>
          <p:cNvPr id="3" name="Content Placeholder 2"/>
          <p:cNvSpPr>
            <a:spLocks noGrp="1"/>
          </p:cNvSpPr>
          <p:nvPr>
            <p:ph idx="1"/>
          </p:nvPr>
        </p:nvSpPr>
        <p:spPr/>
        <p:txBody>
          <a:bodyPr>
            <a:normAutofit fontScale="47500" lnSpcReduction="20000"/>
          </a:bodyPr>
          <a:lstStyle/>
          <a:p>
            <a:pPr eaLnBrk="1" fontAlgn="ctr" hangingPunct="1">
              <a:spcAft>
                <a:spcPts val="0"/>
              </a:spcAft>
              <a:buFont typeface="Wingdings 2"/>
              <a:buChar char=""/>
              <a:defRPr/>
            </a:pPr>
            <a:r>
              <a:rPr lang="en-US" sz="4900" dirty="0">
                <a:ea typeface="+mn-ea"/>
                <a:cs typeface="+mn-cs"/>
              </a:rPr>
              <a:t>The central teaching in Islam is their holy book known </a:t>
            </a:r>
            <a:endParaRPr lang="en-US" sz="4900" dirty="0" smtClean="0">
              <a:ea typeface="+mn-ea"/>
              <a:cs typeface="+mn-cs"/>
            </a:endParaRPr>
          </a:p>
          <a:p>
            <a:pPr marL="0" indent="0" eaLnBrk="1" fontAlgn="ctr" hangingPunct="1">
              <a:spcAft>
                <a:spcPts val="0"/>
              </a:spcAft>
              <a:buFont typeface="Wingdings 2"/>
              <a:buNone/>
              <a:defRPr/>
            </a:pPr>
            <a:r>
              <a:rPr lang="en-US" sz="4900" dirty="0" smtClean="0">
                <a:ea typeface="+mn-ea"/>
                <a:cs typeface="+mn-cs"/>
              </a:rPr>
              <a:t>as </a:t>
            </a:r>
            <a:r>
              <a:rPr lang="en-US" sz="4900" dirty="0">
                <a:ea typeface="+mn-ea"/>
                <a:cs typeface="+mn-cs"/>
              </a:rPr>
              <a:t>the </a:t>
            </a:r>
            <a:r>
              <a:rPr lang="en-US" sz="4900" dirty="0" smtClean="0">
                <a:ea typeface="+mn-ea"/>
                <a:cs typeface="+mn-cs"/>
              </a:rPr>
              <a:t>Qur'an. They </a:t>
            </a:r>
            <a:r>
              <a:rPr lang="en-US" sz="4900" dirty="0">
                <a:ea typeface="+mn-ea"/>
                <a:cs typeface="+mn-cs"/>
              </a:rPr>
              <a:t>only believe in one god (Allah) and </a:t>
            </a:r>
            <a:endParaRPr lang="en-US" sz="4900" dirty="0" smtClean="0">
              <a:ea typeface="+mn-ea"/>
              <a:cs typeface="+mn-cs"/>
            </a:endParaRPr>
          </a:p>
          <a:p>
            <a:pPr marL="0" indent="0" eaLnBrk="1" fontAlgn="ctr" hangingPunct="1">
              <a:spcAft>
                <a:spcPts val="0"/>
              </a:spcAft>
              <a:buFont typeface="Wingdings 2"/>
              <a:buNone/>
              <a:defRPr/>
            </a:pPr>
            <a:r>
              <a:rPr lang="en-US" sz="4900" dirty="0" smtClean="0">
                <a:ea typeface="+mn-ea"/>
                <a:cs typeface="+mn-cs"/>
              </a:rPr>
              <a:t>that </a:t>
            </a:r>
            <a:r>
              <a:rPr lang="en-US" sz="4900" dirty="0">
                <a:ea typeface="+mn-ea"/>
                <a:cs typeface="+mn-cs"/>
              </a:rPr>
              <a:t>Muhammad was his prophet</a:t>
            </a:r>
            <a:r>
              <a:rPr lang="en-US" sz="4900" dirty="0" smtClean="0">
                <a:ea typeface="+mn-ea"/>
                <a:cs typeface="+mn-cs"/>
              </a:rPr>
              <a:t>.</a:t>
            </a:r>
            <a:endParaRPr lang="en-US" sz="4900" dirty="0">
              <a:ea typeface="+mn-ea"/>
              <a:cs typeface="+mn-cs"/>
            </a:endParaRPr>
          </a:p>
          <a:p>
            <a:pPr eaLnBrk="1" fontAlgn="ctr" hangingPunct="1">
              <a:spcAft>
                <a:spcPts val="0"/>
              </a:spcAft>
              <a:buFont typeface="Wingdings 2"/>
              <a:buChar char=""/>
              <a:defRPr/>
            </a:pPr>
            <a:r>
              <a:rPr lang="en-US" sz="4900" dirty="0" smtClean="0">
                <a:ea typeface="+mn-ea"/>
                <a:cs typeface="+mn-cs"/>
              </a:rPr>
              <a:t>The </a:t>
            </a:r>
            <a:r>
              <a:rPr lang="en-US" sz="4900" dirty="0" err="1">
                <a:ea typeface="+mn-ea"/>
                <a:cs typeface="+mn-cs"/>
              </a:rPr>
              <a:t>Sunnah</a:t>
            </a:r>
            <a:r>
              <a:rPr lang="en-US" sz="4900" dirty="0">
                <a:ea typeface="+mn-ea"/>
                <a:cs typeface="+mn-cs"/>
              </a:rPr>
              <a:t> </a:t>
            </a:r>
            <a:r>
              <a:rPr lang="en-US" sz="4900" dirty="0" err="1">
                <a:ea typeface="+mn-ea"/>
                <a:cs typeface="+mn-cs"/>
              </a:rPr>
              <a:t>Shariah</a:t>
            </a:r>
            <a:r>
              <a:rPr lang="en-US" sz="4900" dirty="0">
                <a:ea typeface="+mn-ea"/>
                <a:cs typeface="+mn-cs"/>
              </a:rPr>
              <a:t>, Qur'an, and Jihad are all books of teachings in </a:t>
            </a:r>
            <a:r>
              <a:rPr lang="en-US" sz="4900" dirty="0" smtClean="0">
                <a:ea typeface="+mn-ea"/>
                <a:cs typeface="+mn-cs"/>
              </a:rPr>
              <a:t>Islam</a:t>
            </a:r>
            <a:endParaRPr lang="en-US" sz="4900" dirty="0">
              <a:ea typeface="+mn-ea"/>
              <a:cs typeface="+mn-cs"/>
            </a:endParaRPr>
          </a:p>
          <a:p>
            <a:pPr eaLnBrk="1" fontAlgn="ctr" hangingPunct="1">
              <a:spcAft>
                <a:spcPts val="0"/>
              </a:spcAft>
              <a:buFont typeface="Wingdings 2"/>
              <a:buChar char=""/>
              <a:defRPr/>
            </a:pPr>
            <a:r>
              <a:rPr lang="en-US" sz="4900" dirty="0">
                <a:ea typeface="+mn-ea"/>
                <a:cs typeface="+mn-cs"/>
              </a:rPr>
              <a:t>The </a:t>
            </a:r>
            <a:r>
              <a:rPr lang="en-US" sz="4900" dirty="0" err="1">
                <a:ea typeface="+mn-ea"/>
                <a:cs typeface="+mn-cs"/>
              </a:rPr>
              <a:t>Sunnah</a:t>
            </a:r>
            <a:r>
              <a:rPr lang="en-US" sz="4900" dirty="0">
                <a:ea typeface="+mn-ea"/>
                <a:cs typeface="+mn-cs"/>
              </a:rPr>
              <a:t> is a book of Muhammad's teachings, it's  a guide on how to live by his </a:t>
            </a:r>
            <a:r>
              <a:rPr lang="en-US" sz="4900" dirty="0" smtClean="0">
                <a:ea typeface="+mn-ea"/>
                <a:cs typeface="+mn-cs"/>
              </a:rPr>
              <a:t>rules</a:t>
            </a:r>
            <a:endParaRPr lang="en-US" sz="4900" dirty="0">
              <a:ea typeface="+mn-ea"/>
              <a:cs typeface="+mn-cs"/>
            </a:endParaRPr>
          </a:p>
          <a:p>
            <a:pPr eaLnBrk="1" fontAlgn="ctr" hangingPunct="1">
              <a:spcAft>
                <a:spcPts val="0"/>
              </a:spcAft>
              <a:buFont typeface="Wingdings 2"/>
              <a:buChar char=""/>
              <a:defRPr/>
            </a:pPr>
            <a:r>
              <a:rPr lang="en-US" sz="4900" dirty="0">
                <a:ea typeface="+mn-ea"/>
                <a:cs typeface="+mn-cs"/>
              </a:rPr>
              <a:t>The </a:t>
            </a:r>
            <a:r>
              <a:rPr lang="en-US" sz="4900" dirty="0" err="1">
                <a:ea typeface="+mn-ea"/>
                <a:cs typeface="+mn-cs"/>
              </a:rPr>
              <a:t>Shariah</a:t>
            </a:r>
            <a:r>
              <a:rPr lang="en-US" sz="4900" dirty="0">
                <a:ea typeface="+mn-ea"/>
                <a:cs typeface="+mn-cs"/>
              </a:rPr>
              <a:t> is a book on politics, crime, </a:t>
            </a:r>
            <a:endParaRPr lang="en-US" sz="4900" dirty="0" smtClean="0">
              <a:ea typeface="+mn-ea"/>
              <a:cs typeface="+mn-cs"/>
            </a:endParaRPr>
          </a:p>
          <a:p>
            <a:pPr marL="0" indent="0" eaLnBrk="1" fontAlgn="ctr" hangingPunct="1">
              <a:spcAft>
                <a:spcPts val="0"/>
              </a:spcAft>
              <a:buFont typeface="Wingdings 2"/>
              <a:buNone/>
              <a:defRPr/>
            </a:pPr>
            <a:r>
              <a:rPr lang="en-US" sz="4900" dirty="0" smtClean="0">
                <a:ea typeface="+mn-ea"/>
                <a:cs typeface="+mn-cs"/>
              </a:rPr>
              <a:t>economics, and </a:t>
            </a:r>
            <a:r>
              <a:rPr lang="en-US" sz="4900" dirty="0">
                <a:ea typeface="+mn-ea"/>
                <a:cs typeface="+mn-cs"/>
              </a:rPr>
              <a:t>more. It is the moral code </a:t>
            </a:r>
            <a:endParaRPr lang="en-US" sz="4900" dirty="0" smtClean="0">
              <a:ea typeface="+mn-ea"/>
              <a:cs typeface="+mn-cs"/>
            </a:endParaRPr>
          </a:p>
          <a:p>
            <a:pPr marL="0" indent="0" eaLnBrk="1" fontAlgn="ctr" hangingPunct="1">
              <a:spcAft>
                <a:spcPts val="0"/>
              </a:spcAft>
              <a:buFont typeface="Wingdings 2"/>
              <a:buNone/>
              <a:defRPr/>
            </a:pPr>
            <a:r>
              <a:rPr lang="en-US" sz="4900" dirty="0" smtClean="0">
                <a:ea typeface="+mn-ea"/>
                <a:cs typeface="+mn-cs"/>
              </a:rPr>
              <a:t>and </a:t>
            </a:r>
            <a:r>
              <a:rPr lang="en-US" sz="4900" dirty="0">
                <a:ea typeface="+mn-ea"/>
                <a:cs typeface="+mn-cs"/>
              </a:rPr>
              <a:t>religious law of Islam.</a:t>
            </a:r>
          </a:p>
          <a:p>
            <a:pPr eaLnBrk="1" fontAlgn="auto" hangingPunct="1">
              <a:spcAft>
                <a:spcPts val="0"/>
              </a:spcAft>
              <a:buFont typeface="Wingdings 2"/>
              <a:buChar char=""/>
              <a:defRPr/>
            </a:pPr>
            <a:r>
              <a:rPr lang="en-US" sz="4900" dirty="0">
                <a:ea typeface="+mn-ea"/>
                <a:cs typeface="+mn-cs"/>
              </a:rPr>
              <a:t> </a:t>
            </a:r>
          </a:p>
          <a:p>
            <a:pPr lvl="4" eaLnBrk="1" fontAlgn="ctr" hangingPunct="1">
              <a:spcAft>
                <a:spcPts val="0"/>
              </a:spcAft>
              <a:buFont typeface="Arial" pitchFamily="34" charset="0"/>
              <a:buChar char="•"/>
              <a:defRPr/>
            </a:pPr>
            <a:r>
              <a:rPr lang="en-US" sz="4900" dirty="0">
                <a:ea typeface="+mn-ea"/>
              </a:rPr>
              <a:t>The Qur'an is a holy book for Muslims. </a:t>
            </a:r>
          </a:p>
          <a:p>
            <a:pPr eaLnBrk="1" fontAlgn="auto" hangingPunct="1">
              <a:spcAft>
                <a:spcPts val="0"/>
              </a:spcAft>
              <a:buFont typeface="Wingdings 2"/>
              <a:buChar char=""/>
              <a:defRPr/>
            </a:pPr>
            <a:r>
              <a:rPr lang="en-US" sz="4900" dirty="0">
                <a:ea typeface="+mn-ea"/>
                <a:cs typeface="+mn-cs"/>
              </a:rPr>
              <a:t> 		The jihad is a religious duty of Muslims. </a:t>
            </a:r>
          </a:p>
          <a:p>
            <a:pPr eaLnBrk="1" fontAlgn="auto" hangingPunct="1">
              <a:spcAft>
                <a:spcPts val="0"/>
              </a:spcAft>
              <a:buFont typeface="Wingdings 2"/>
              <a:buChar char=""/>
              <a:defRPr/>
            </a:pPr>
            <a:endParaRPr lang="en-US" dirty="0">
              <a:ea typeface="+mn-ea"/>
              <a:cs typeface="+mn-cs"/>
            </a:endParaRPr>
          </a:p>
        </p:txBody>
      </p:sp>
      <p:pic>
        <p:nvPicPr>
          <p:cNvPr id="29699" name="Picture 3" descr="Machine generated alternative text: DG. NC1ESThR UL JOHNSON"/>
          <p:cNvPicPr>
            <a:picLocks noChangeAspect="1" noChangeArrowheads="1"/>
          </p:cNvPicPr>
          <p:nvPr/>
        </p:nvPicPr>
        <p:blipFill>
          <a:blip r:embed="rId2"/>
          <a:srcRect/>
          <a:stretch>
            <a:fillRect/>
          </a:stretch>
        </p:blipFill>
        <p:spPr bwMode="auto">
          <a:xfrm>
            <a:off x="1066800" y="5143500"/>
            <a:ext cx="752475" cy="1120775"/>
          </a:xfrm>
          <a:prstGeom prst="rect">
            <a:avLst/>
          </a:prstGeom>
          <a:noFill/>
          <a:ln w="9525">
            <a:noFill/>
            <a:miter lim="800000"/>
            <a:headEnd/>
            <a:tailEnd/>
          </a:ln>
        </p:spPr>
      </p:pic>
      <p:pic>
        <p:nvPicPr>
          <p:cNvPr id="29700" name="Picture 4" descr="Machine generated alternative text: Shari’ah&#10;I &#10;.\ii 1,itrodtitioii"/>
          <p:cNvPicPr>
            <a:picLocks noChangeAspect="1" noChangeArrowheads="1"/>
          </p:cNvPicPr>
          <p:nvPr/>
        </p:nvPicPr>
        <p:blipFill>
          <a:blip r:embed="rId3"/>
          <a:srcRect/>
          <a:stretch>
            <a:fillRect/>
          </a:stretch>
        </p:blipFill>
        <p:spPr bwMode="auto">
          <a:xfrm>
            <a:off x="8024813" y="4627563"/>
            <a:ext cx="781050" cy="1119187"/>
          </a:xfrm>
          <a:prstGeom prst="rect">
            <a:avLst/>
          </a:prstGeom>
          <a:noFill/>
          <a:ln w="9525">
            <a:noFill/>
            <a:miter lim="800000"/>
            <a:headEnd/>
            <a:tailEnd/>
          </a:ln>
        </p:spPr>
      </p:pic>
      <p:pic>
        <p:nvPicPr>
          <p:cNvPr id="29701" name="Picture 5" descr="Machine generated alternative text: "/>
          <p:cNvPicPr>
            <a:picLocks noChangeAspect="1" noChangeArrowheads="1"/>
          </p:cNvPicPr>
          <p:nvPr/>
        </p:nvPicPr>
        <p:blipFill>
          <a:blip r:embed="rId4"/>
          <a:srcRect/>
          <a:stretch>
            <a:fillRect/>
          </a:stretch>
        </p:blipFill>
        <p:spPr bwMode="auto">
          <a:xfrm>
            <a:off x="5741988" y="3767138"/>
            <a:ext cx="1762125" cy="1295400"/>
          </a:xfrm>
          <a:prstGeom prst="rect">
            <a:avLst/>
          </a:prstGeom>
          <a:noFill/>
          <a:ln w="9525">
            <a:noFill/>
            <a:miter lim="800000"/>
            <a:headEnd/>
            <a:tailEnd/>
          </a:ln>
        </p:spPr>
      </p:pic>
      <p:pic>
        <p:nvPicPr>
          <p:cNvPr id="29702" name="Picture 6" descr="Machine generated alternative text: 4% Wsvv"/>
          <p:cNvPicPr>
            <a:picLocks noChangeAspect="1" noChangeArrowheads="1"/>
          </p:cNvPicPr>
          <p:nvPr/>
        </p:nvPicPr>
        <p:blipFill>
          <a:blip r:embed="rId5"/>
          <a:srcRect/>
          <a:stretch>
            <a:fillRect/>
          </a:stretch>
        </p:blipFill>
        <p:spPr bwMode="auto">
          <a:xfrm>
            <a:off x="7489825" y="1352550"/>
            <a:ext cx="838200" cy="1119188"/>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Comparisons of Monotheistic Religion</a:t>
            </a:r>
            <a:endParaRPr lang="en-US" dirty="0">
              <a:ea typeface="+mj-ea"/>
              <a:cs typeface="+mj-cs"/>
            </a:endParaRPr>
          </a:p>
        </p:txBody>
      </p:sp>
      <p:sp>
        <p:nvSpPr>
          <p:cNvPr id="30722" name="Content Placeholder 2"/>
          <p:cNvSpPr>
            <a:spLocks noGrp="1"/>
          </p:cNvSpPr>
          <p:nvPr>
            <p:ph idx="1"/>
          </p:nvPr>
        </p:nvSpPr>
        <p:spPr>
          <a:xfrm>
            <a:off x="304800" y="1371600"/>
            <a:ext cx="8686800" cy="4525963"/>
          </a:xfrm>
        </p:spPr>
        <p:txBody>
          <a:bodyPr/>
          <a:lstStyle/>
          <a:p>
            <a:pPr eaLnBrk="1" hangingPunct="1"/>
            <a:r>
              <a:rPr lang="en-US" sz="1500"/>
              <a:t>Islam, Christianity, and Judaism are different monotheistic religions. Monotheistic means the belief in one god. The religions live by different rules and their beliefs aren't all the same. Islam's holy book is the Qur'an but the Christian's holy book is the bible, and the Judaism's holy book is the Torah and the Talmud. Their holy days and special holy days aren't the same either. Christian’s holy days are usually on Sundays. Christian's special holy days are Christmas, Lent, Palm Sunday, Thanks Giving, etc. Judaism special holy days are Rosh Hashanah, Yom Kippur, Pass Over, and etc. In Islam their holy days are Ashura, Ramadan, Yom Arafat, and etc. each religion worships in a different place like Islamic people worship in mosques, Christians worship in churches, and Jews worship in a temple/ synagogues which is a religious building. </a:t>
            </a:r>
          </a:p>
          <a:p>
            <a:pPr eaLnBrk="1" hangingPunct="1"/>
            <a:r>
              <a:rPr lang="en-US" sz="1500"/>
              <a:t>Even types of religions have food restrictions. If you are a Jew your diet is strict and some food has to be cooked in a certain way. You can't eat pork or mix meat with milk in the same meal, plate, and etc. If you are Islamic then you can't eat pork or drink anything with alcohol in it, meat from an animal that died before slaughter, an animal that wasn’t slaughtered and preserved in the Islamic way, and etc. If you are Christian there really isn't a restriction on foods. </a:t>
            </a:r>
          </a:p>
          <a:p>
            <a:pPr eaLnBrk="1" hangingPunct="1"/>
            <a:r>
              <a:rPr lang="en-US" sz="1500"/>
              <a:t>Christians believe that there are 10 commandments which were people who were a set of rules for the people of god to live by. Jews believe that Jesus is not a messiah which means that they believe that Jesus is not a savior. Jews believe there is Satan but not a devil. They think that the devil and Satan are not the same. Islamic people believe that a man named Muhammad was a prophet meaning that an angel spoke to him. They believe that the object to life is to live in a way that is pleasing Allah (God). Last but not least each religion has important people. For Christians It is Jesus, for Islamic people it is Muhammad, and for Jews it is Moses which was a prophet that lead the people of Israel to the promise land.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Role of Women</a:t>
            </a:r>
            <a:endParaRPr lang="en-US" dirty="0">
              <a:ea typeface="+mj-ea"/>
              <a:cs typeface="+mj-cs"/>
            </a:endParaRPr>
          </a:p>
        </p:txBody>
      </p:sp>
      <p:sp>
        <p:nvSpPr>
          <p:cNvPr id="3" name="Content Placeholder 2"/>
          <p:cNvSpPr>
            <a:spLocks noGrp="1"/>
          </p:cNvSpPr>
          <p:nvPr>
            <p:ph idx="1"/>
          </p:nvPr>
        </p:nvSpPr>
        <p:spPr/>
        <p:txBody>
          <a:bodyPr>
            <a:normAutofit fontScale="62500" lnSpcReduction="20000"/>
          </a:bodyPr>
          <a:lstStyle/>
          <a:p>
            <a:pPr eaLnBrk="1" fontAlgn="ctr" hangingPunct="1">
              <a:spcAft>
                <a:spcPts val="0"/>
              </a:spcAft>
              <a:buFont typeface="Wingdings 2"/>
              <a:buChar char=""/>
              <a:defRPr/>
            </a:pPr>
            <a:r>
              <a:rPr lang="en-US" dirty="0">
                <a:ea typeface="+mn-ea"/>
                <a:cs typeface="+mn-cs"/>
              </a:rPr>
              <a:t>Quran states, both men and women are equal</a:t>
            </a:r>
          </a:p>
          <a:p>
            <a:pPr eaLnBrk="1" fontAlgn="ctr" hangingPunct="1">
              <a:spcAft>
                <a:spcPts val="0"/>
              </a:spcAft>
              <a:buFont typeface="Wingdings 2"/>
              <a:buChar char=""/>
              <a:defRPr/>
            </a:pPr>
            <a:r>
              <a:rPr lang="en-US" dirty="0">
                <a:ea typeface="+mn-ea"/>
                <a:cs typeface="+mn-cs"/>
              </a:rPr>
              <a:t>States that, "Men are the protectors and </a:t>
            </a:r>
            <a:endParaRPr lang="en-US" dirty="0" smtClean="0">
              <a:ea typeface="+mn-ea"/>
              <a:cs typeface="+mn-cs"/>
            </a:endParaRPr>
          </a:p>
          <a:p>
            <a:pPr marL="0" indent="0" eaLnBrk="1" fontAlgn="ctr" hangingPunct="1">
              <a:spcAft>
                <a:spcPts val="0"/>
              </a:spcAft>
              <a:buFont typeface="Wingdings 2"/>
              <a:buNone/>
              <a:defRPr/>
            </a:pPr>
            <a:r>
              <a:rPr lang="en-US" dirty="0" smtClean="0">
                <a:ea typeface="+mn-ea"/>
                <a:cs typeface="+mn-cs"/>
              </a:rPr>
              <a:t>maintainers </a:t>
            </a:r>
            <a:r>
              <a:rPr lang="en-US" dirty="0">
                <a:ea typeface="+mn-ea"/>
                <a:cs typeface="+mn-cs"/>
              </a:rPr>
              <a:t>of women, because Allah has </a:t>
            </a:r>
            <a:endParaRPr lang="en-US" dirty="0" smtClean="0">
              <a:ea typeface="+mn-ea"/>
              <a:cs typeface="+mn-cs"/>
            </a:endParaRPr>
          </a:p>
          <a:p>
            <a:pPr marL="0" indent="0" eaLnBrk="1" fontAlgn="ctr" hangingPunct="1">
              <a:spcAft>
                <a:spcPts val="0"/>
              </a:spcAft>
              <a:buFont typeface="Wingdings 2"/>
              <a:buNone/>
              <a:defRPr/>
            </a:pPr>
            <a:r>
              <a:rPr lang="en-US" dirty="0" smtClean="0">
                <a:ea typeface="+mn-ea"/>
                <a:cs typeface="+mn-cs"/>
              </a:rPr>
              <a:t>made </a:t>
            </a:r>
            <a:r>
              <a:rPr lang="en-US" dirty="0">
                <a:ea typeface="+mn-ea"/>
                <a:cs typeface="+mn-cs"/>
              </a:rPr>
              <a:t>one of them to excel the other, </a:t>
            </a:r>
            <a:r>
              <a:rPr lang="en-US" dirty="0" smtClean="0">
                <a:ea typeface="+mn-ea"/>
                <a:cs typeface="+mn-cs"/>
              </a:rPr>
              <a:t>and</a:t>
            </a:r>
          </a:p>
          <a:p>
            <a:pPr marL="0" indent="0" eaLnBrk="1" fontAlgn="ctr" hangingPunct="1">
              <a:spcAft>
                <a:spcPts val="0"/>
              </a:spcAft>
              <a:buFont typeface="Wingdings 2"/>
              <a:buNone/>
              <a:defRPr/>
            </a:pPr>
            <a:r>
              <a:rPr lang="en-US" dirty="0" smtClean="0">
                <a:ea typeface="+mn-ea"/>
                <a:cs typeface="+mn-cs"/>
              </a:rPr>
              <a:t> </a:t>
            </a:r>
            <a:r>
              <a:rPr lang="en-US" dirty="0">
                <a:ea typeface="+mn-ea"/>
                <a:cs typeface="+mn-cs"/>
              </a:rPr>
              <a:t>because they spend from their means. Therefore, the righteous women are devoutly obedient and guard in the husband's absence what Allah orders them to guard."</a:t>
            </a:r>
          </a:p>
          <a:p>
            <a:pPr eaLnBrk="1" fontAlgn="ctr" hangingPunct="1">
              <a:spcAft>
                <a:spcPts val="0"/>
              </a:spcAft>
              <a:buFont typeface="Wingdings 2"/>
              <a:buChar char=""/>
              <a:defRPr/>
            </a:pPr>
            <a:r>
              <a:rPr lang="en-US" dirty="0">
                <a:ea typeface="+mn-ea"/>
                <a:cs typeface="+mn-cs"/>
              </a:rPr>
              <a:t>Refers to relationship between a husband and wife, not as society in whole. </a:t>
            </a:r>
          </a:p>
          <a:p>
            <a:pPr eaLnBrk="1" fontAlgn="ctr" hangingPunct="1">
              <a:spcAft>
                <a:spcPts val="0"/>
              </a:spcAft>
              <a:buFont typeface="Wingdings 2"/>
              <a:buChar char=""/>
              <a:defRPr/>
            </a:pPr>
            <a:r>
              <a:rPr lang="en-US" dirty="0">
                <a:ea typeface="+mn-ea"/>
                <a:cs typeface="+mn-cs"/>
              </a:rPr>
              <a:t>Sharia provides differences between woman and man rights and obligations</a:t>
            </a:r>
          </a:p>
          <a:p>
            <a:pPr eaLnBrk="1" fontAlgn="ctr" hangingPunct="1">
              <a:spcAft>
                <a:spcPts val="0"/>
              </a:spcAft>
              <a:buFont typeface="Wingdings 2"/>
              <a:buChar char=""/>
              <a:defRPr/>
            </a:pPr>
            <a:r>
              <a:rPr lang="en-US" dirty="0">
                <a:ea typeface="+mn-ea"/>
                <a:cs typeface="+mn-cs"/>
              </a:rPr>
              <a:t>Neither Quran or Hadith mention women have to be housewives</a:t>
            </a:r>
          </a:p>
          <a:p>
            <a:pPr eaLnBrk="1" fontAlgn="ctr" hangingPunct="1">
              <a:spcAft>
                <a:spcPts val="0"/>
              </a:spcAft>
              <a:buFont typeface="Wingdings 2"/>
              <a:buChar char=""/>
              <a:defRPr/>
            </a:pPr>
            <a:r>
              <a:rPr lang="en-US" dirty="0">
                <a:ea typeface="+mn-ea"/>
                <a:cs typeface="+mn-cs"/>
              </a:rPr>
              <a:t>In Majority Muslim countries, women exercise varying degrees of rights with regards to marriage, divorce, civil rights, dress code, education, and legal status.</a:t>
            </a:r>
          </a:p>
          <a:p>
            <a:pPr eaLnBrk="1" fontAlgn="auto" hangingPunct="1">
              <a:spcAft>
                <a:spcPts val="0"/>
              </a:spcAft>
              <a:buFont typeface="Wingdings 2"/>
              <a:buChar char=""/>
              <a:defRPr/>
            </a:pPr>
            <a:endParaRPr lang="en-US" dirty="0">
              <a:ea typeface="+mn-ea"/>
              <a:cs typeface="+mn-cs"/>
            </a:endParaRPr>
          </a:p>
        </p:txBody>
      </p:sp>
      <p:pic>
        <p:nvPicPr>
          <p:cNvPr id="31747" name="Picture 2"/>
          <p:cNvPicPr>
            <a:picLocks noChangeAspect="1" noChangeArrowheads="1"/>
          </p:cNvPicPr>
          <p:nvPr/>
        </p:nvPicPr>
        <p:blipFill>
          <a:blip r:embed="rId2"/>
          <a:srcRect/>
          <a:stretch>
            <a:fillRect/>
          </a:stretch>
        </p:blipFill>
        <p:spPr bwMode="auto">
          <a:xfrm>
            <a:off x="5867400" y="1130300"/>
            <a:ext cx="2279650" cy="17081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Muhammad</a:t>
            </a:r>
            <a:endParaRPr lang="en-US" dirty="0">
              <a:ea typeface="+mj-ea"/>
              <a:cs typeface="+mj-cs"/>
            </a:endParaRPr>
          </a:p>
        </p:txBody>
      </p:sp>
      <p:cxnSp>
        <p:nvCxnSpPr>
          <p:cNvPr id="8" name="Straight Connector 7"/>
          <p:cNvCxnSpPr/>
          <p:nvPr/>
        </p:nvCxnSpPr>
        <p:spPr>
          <a:xfrm>
            <a:off x="228600" y="6553200"/>
            <a:ext cx="86868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9" name="Content Placeholder 8"/>
          <p:cNvSpPr>
            <a:spLocks noGrp="1"/>
          </p:cNvSpPr>
          <p:nvPr>
            <p:ph idx="1"/>
          </p:nvPr>
        </p:nvSpPr>
        <p:spPr>
          <a:xfrm rot="19601002">
            <a:off x="-374650" y="5846763"/>
            <a:ext cx="1666875" cy="1076325"/>
          </a:xfrm>
        </p:spPr>
        <p:txBody>
          <a:bodyPr lIns="640080">
            <a:normAutofit/>
          </a:bodyPr>
          <a:lstStyle/>
          <a:p>
            <a:pPr marL="0" indent="0" algn="ctr" eaLnBrk="1" fontAlgn="auto" hangingPunct="1">
              <a:spcAft>
                <a:spcPts val="0"/>
              </a:spcAft>
              <a:buFont typeface="Wingdings 2"/>
              <a:buNone/>
              <a:defRPr/>
            </a:pPr>
            <a:r>
              <a:rPr lang="en-US" sz="1400" dirty="0" smtClean="0">
                <a:solidFill>
                  <a:schemeClr val="tx1">
                    <a:lumMod val="95000"/>
                    <a:lumOff val="5000"/>
                  </a:schemeClr>
                </a:solidFill>
                <a:ea typeface="+mn-ea"/>
                <a:cs typeface="+mn-cs"/>
              </a:rPr>
              <a:t>-570 A.D.- </a:t>
            </a:r>
          </a:p>
          <a:p>
            <a:pPr marL="0" indent="0" algn="ctr" eaLnBrk="1" fontAlgn="auto" hangingPunct="1">
              <a:spcAft>
                <a:spcPts val="0"/>
              </a:spcAft>
              <a:buFont typeface="Wingdings 2"/>
              <a:buNone/>
              <a:defRPr/>
            </a:pPr>
            <a:r>
              <a:rPr lang="en-US" sz="1400" dirty="0" smtClean="0">
                <a:solidFill>
                  <a:schemeClr val="tx1">
                    <a:lumMod val="95000"/>
                    <a:lumOff val="5000"/>
                  </a:schemeClr>
                </a:solidFill>
                <a:ea typeface="+mn-ea"/>
                <a:cs typeface="+mn-cs"/>
              </a:rPr>
              <a:t>Muhammad </a:t>
            </a:r>
          </a:p>
          <a:p>
            <a:pPr marL="0" indent="0" algn="ctr" eaLnBrk="1" fontAlgn="auto" hangingPunct="1">
              <a:spcAft>
                <a:spcPts val="0"/>
              </a:spcAft>
              <a:buFont typeface="Wingdings 2"/>
              <a:buNone/>
              <a:defRPr/>
            </a:pPr>
            <a:r>
              <a:rPr lang="en-US" sz="1400" dirty="0" smtClean="0">
                <a:solidFill>
                  <a:schemeClr val="tx1">
                    <a:lumMod val="95000"/>
                    <a:lumOff val="5000"/>
                  </a:schemeClr>
                </a:solidFill>
                <a:ea typeface="+mn-ea"/>
                <a:cs typeface="+mn-cs"/>
              </a:rPr>
              <a:t>is Born</a:t>
            </a:r>
          </a:p>
          <a:p>
            <a:pPr algn="ctr" eaLnBrk="1" fontAlgn="auto" hangingPunct="1">
              <a:spcAft>
                <a:spcPts val="0"/>
              </a:spcAft>
              <a:buFont typeface="Wingdings 2"/>
              <a:buChar char=""/>
              <a:defRPr/>
            </a:pPr>
            <a:endParaRPr lang="en-US" dirty="0" smtClean="0">
              <a:ea typeface="+mn-ea"/>
              <a:cs typeface="+mn-cs"/>
            </a:endParaRPr>
          </a:p>
          <a:p>
            <a:pPr marL="0" indent="0" algn="ctr" eaLnBrk="1" fontAlgn="auto" hangingPunct="1">
              <a:spcAft>
                <a:spcPts val="0"/>
              </a:spcAft>
              <a:buFont typeface="Wingdings 2"/>
              <a:buNone/>
              <a:defRPr/>
            </a:pPr>
            <a:endParaRPr lang="en-US" sz="1300" dirty="0" smtClean="0">
              <a:ea typeface="+mn-ea"/>
              <a:cs typeface="+mn-cs"/>
            </a:endParaRPr>
          </a:p>
          <a:p>
            <a:pPr algn="ctr" eaLnBrk="1" fontAlgn="auto" hangingPunct="1">
              <a:spcAft>
                <a:spcPts val="0"/>
              </a:spcAft>
              <a:buFont typeface="Wingdings 2"/>
              <a:buChar char=""/>
              <a:defRPr/>
            </a:pPr>
            <a:endParaRPr lang="en-US" dirty="0">
              <a:ea typeface="+mn-ea"/>
              <a:cs typeface="+mn-cs"/>
            </a:endParaRPr>
          </a:p>
          <a:p>
            <a:pPr algn="ctr" eaLnBrk="1" fontAlgn="auto" hangingPunct="1">
              <a:spcAft>
                <a:spcPts val="0"/>
              </a:spcAft>
              <a:buFont typeface="Wingdings 2"/>
              <a:buChar char=""/>
              <a:defRPr/>
            </a:pPr>
            <a:endParaRPr lang="en-US" dirty="0" smtClean="0">
              <a:ea typeface="+mn-ea"/>
              <a:cs typeface="+mn-cs"/>
            </a:endParaRPr>
          </a:p>
          <a:p>
            <a:pPr algn="ctr" eaLnBrk="1" fontAlgn="auto" hangingPunct="1">
              <a:spcAft>
                <a:spcPts val="0"/>
              </a:spcAft>
              <a:buFont typeface="Wingdings 2"/>
              <a:buChar char=""/>
              <a:defRPr/>
            </a:pPr>
            <a:endParaRPr lang="en-US" dirty="0">
              <a:ea typeface="+mn-ea"/>
              <a:cs typeface="+mn-cs"/>
            </a:endParaRPr>
          </a:p>
          <a:p>
            <a:pPr marL="0" indent="0" algn="ctr" eaLnBrk="1" fontAlgn="auto" hangingPunct="1">
              <a:spcAft>
                <a:spcPts val="0"/>
              </a:spcAft>
              <a:buFont typeface="Wingdings 2"/>
              <a:buNone/>
              <a:defRPr/>
            </a:pPr>
            <a:endParaRPr lang="en-US" dirty="0" smtClean="0">
              <a:ea typeface="+mn-ea"/>
              <a:cs typeface="+mn-cs"/>
            </a:endParaRPr>
          </a:p>
        </p:txBody>
      </p:sp>
      <p:sp>
        <p:nvSpPr>
          <p:cNvPr id="14340" name="TextBox 9"/>
          <p:cNvSpPr txBox="1">
            <a:spLocks noChangeArrowheads="1"/>
          </p:cNvSpPr>
          <p:nvPr/>
        </p:nvSpPr>
        <p:spPr bwMode="auto">
          <a:xfrm>
            <a:off x="2225675" y="6183313"/>
            <a:ext cx="185738" cy="369887"/>
          </a:xfrm>
          <a:prstGeom prst="rect">
            <a:avLst/>
          </a:prstGeom>
          <a:noFill/>
          <a:ln w="9525">
            <a:noFill/>
            <a:miter lim="800000"/>
            <a:headEnd/>
            <a:tailEnd/>
          </a:ln>
        </p:spPr>
        <p:txBody>
          <a:bodyPr wrap="none">
            <a:prstTxWarp prst="textNoShape">
              <a:avLst/>
            </a:prstTxWarp>
            <a:spAutoFit/>
          </a:bodyPr>
          <a:lstStyle/>
          <a:p>
            <a:endParaRPr lang="en-US" sz="1800">
              <a:latin typeface="Franklin Gothic Book" charset="0"/>
            </a:endParaRPr>
          </a:p>
        </p:txBody>
      </p:sp>
      <p:sp>
        <p:nvSpPr>
          <p:cNvPr id="11" name="TextBox 10"/>
          <p:cNvSpPr txBox="1"/>
          <p:nvPr/>
        </p:nvSpPr>
        <p:spPr>
          <a:xfrm rot="19618959">
            <a:off x="788988" y="5746750"/>
            <a:ext cx="1700212" cy="769938"/>
          </a:xfrm>
          <a:prstGeom prst="rect">
            <a:avLst/>
          </a:prstGeom>
          <a:noFill/>
        </p:spPr>
        <p:txBody>
          <a:bodyPr>
            <a:spAutoFit/>
          </a:bodyPr>
          <a:lstStyle/>
          <a:p>
            <a:pPr algn="ctr" fontAlgn="auto">
              <a:spcBef>
                <a:spcPts val="0"/>
              </a:spcBef>
              <a:spcAft>
                <a:spcPts val="0"/>
              </a:spcAft>
              <a:defRPr/>
            </a:pPr>
            <a:r>
              <a:rPr lang="en-US" sz="1600" dirty="0">
                <a:solidFill>
                  <a:schemeClr val="tx1">
                    <a:lumMod val="95000"/>
                    <a:lumOff val="5000"/>
                  </a:schemeClr>
                </a:solidFill>
                <a:latin typeface="+mn-lt"/>
                <a:ea typeface="+mn-ea"/>
                <a:cs typeface="+mn-cs"/>
              </a:rPr>
              <a:t>-</a:t>
            </a:r>
            <a:r>
              <a:rPr lang="en-US" sz="1400" dirty="0">
                <a:solidFill>
                  <a:schemeClr val="tx1">
                    <a:lumMod val="95000"/>
                    <a:lumOff val="5000"/>
                  </a:schemeClr>
                </a:solidFill>
                <a:latin typeface="+mn-lt"/>
                <a:ea typeface="+mn-ea"/>
                <a:cs typeface="+mn-cs"/>
              </a:rPr>
              <a:t>595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Marries </a:t>
            </a:r>
          </a:p>
          <a:p>
            <a:pPr algn="ctr" fontAlgn="auto">
              <a:spcBef>
                <a:spcPts val="0"/>
              </a:spcBef>
              <a:spcAft>
                <a:spcPts val="0"/>
              </a:spcAft>
              <a:defRPr/>
            </a:pPr>
            <a:r>
              <a:rPr lang="en-US" sz="1400" dirty="0" err="1">
                <a:solidFill>
                  <a:schemeClr val="tx1">
                    <a:lumMod val="95000"/>
                    <a:lumOff val="5000"/>
                  </a:schemeClr>
                </a:solidFill>
                <a:latin typeface="+mn-lt"/>
                <a:ea typeface="+mn-ea"/>
                <a:cs typeface="+mn-cs"/>
              </a:rPr>
              <a:t>Khadijah</a:t>
            </a:r>
            <a:endParaRPr lang="en-US" sz="1400" dirty="0">
              <a:solidFill>
                <a:schemeClr val="tx1">
                  <a:lumMod val="95000"/>
                  <a:lumOff val="5000"/>
                </a:schemeClr>
              </a:solidFill>
              <a:latin typeface="+mn-lt"/>
              <a:ea typeface="+mn-ea"/>
              <a:cs typeface="+mn-cs"/>
            </a:endParaRPr>
          </a:p>
        </p:txBody>
      </p:sp>
      <p:sp>
        <p:nvSpPr>
          <p:cNvPr id="12" name="TextBox 11"/>
          <p:cNvSpPr txBox="1"/>
          <p:nvPr/>
        </p:nvSpPr>
        <p:spPr>
          <a:xfrm rot="19850740">
            <a:off x="1771650" y="5611813"/>
            <a:ext cx="2073275" cy="739775"/>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-610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Meditate in Cave,</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Met Angel Gabriel</a:t>
            </a:r>
          </a:p>
        </p:txBody>
      </p:sp>
      <p:sp>
        <p:nvSpPr>
          <p:cNvPr id="13" name="TextBox 12"/>
          <p:cNvSpPr txBox="1"/>
          <p:nvPr/>
        </p:nvSpPr>
        <p:spPr>
          <a:xfrm rot="19776723">
            <a:off x="3005138" y="5676900"/>
            <a:ext cx="2047875" cy="739775"/>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-613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Told People about</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Angel Gabriel</a:t>
            </a:r>
          </a:p>
        </p:txBody>
      </p:sp>
      <p:sp>
        <p:nvSpPr>
          <p:cNvPr id="14" name="TextBox 13"/>
          <p:cNvSpPr txBox="1"/>
          <p:nvPr/>
        </p:nvSpPr>
        <p:spPr>
          <a:xfrm rot="19798401">
            <a:off x="4398963" y="5772150"/>
            <a:ext cx="1447800" cy="769938"/>
          </a:xfrm>
          <a:prstGeom prst="rect">
            <a:avLst/>
          </a:prstGeom>
          <a:noFill/>
        </p:spPr>
        <p:txBody>
          <a:bodyPr>
            <a:spAutoFit/>
          </a:bodyPr>
          <a:lstStyle/>
          <a:p>
            <a:pPr algn="ctr" fontAlgn="auto">
              <a:spcBef>
                <a:spcPts val="0"/>
              </a:spcBef>
              <a:spcAft>
                <a:spcPts val="0"/>
              </a:spcAft>
              <a:defRPr/>
            </a:pPr>
            <a:r>
              <a:rPr lang="en-US" sz="1600" dirty="0">
                <a:solidFill>
                  <a:schemeClr val="tx1">
                    <a:lumMod val="95000"/>
                    <a:lumOff val="5000"/>
                  </a:schemeClr>
                </a:solidFill>
                <a:latin typeface="+mn-lt"/>
                <a:ea typeface="+mn-ea"/>
                <a:cs typeface="+mn-cs"/>
              </a:rPr>
              <a:t>-</a:t>
            </a:r>
            <a:r>
              <a:rPr lang="en-US" sz="1400" dirty="0">
                <a:solidFill>
                  <a:schemeClr val="tx1">
                    <a:lumMod val="95000"/>
                    <a:lumOff val="5000"/>
                  </a:schemeClr>
                </a:solidFill>
                <a:latin typeface="+mn-lt"/>
                <a:ea typeface="+mn-ea"/>
                <a:cs typeface="+mn-cs"/>
              </a:rPr>
              <a:t>619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Wife and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Uncle Die </a:t>
            </a:r>
          </a:p>
        </p:txBody>
      </p:sp>
      <p:sp>
        <p:nvSpPr>
          <p:cNvPr id="15" name="TextBox 14"/>
          <p:cNvSpPr txBox="1"/>
          <p:nvPr/>
        </p:nvSpPr>
        <p:spPr>
          <a:xfrm rot="19776627">
            <a:off x="5372100" y="5422900"/>
            <a:ext cx="1843088" cy="954088"/>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-622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Muhammad &amp;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Followers Leave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Mecca to Medina</a:t>
            </a:r>
          </a:p>
        </p:txBody>
      </p:sp>
      <p:sp>
        <p:nvSpPr>
          <p:cNvPr id="16" name="TextBox 15"/>
          <p:cNvSpPr txBox="1"/>
          <p:nvPr/>
        </p:nvSpPr>
        <p:spPr>
          <a:xfrm rot="19829688">
            <a:off x="6716713" y="5762625"/>
            <a:ext cx="1447800" cy="738188"/>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-624 A.D.-</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Won the Battle of </a:t>
            </a:r>
            <a:r>
              <a:rPr lang="en-US" sz="1400" dirty="0" err="1">
                <a:solidFill>
                  <a:schemeClr val="tx1">
                    <a:lumMod val="95000"/>
                    <a:lumOff val="5000"/>
                  </a:schemeClr>
                </a:solidFill>
                <a:latin typeface="+mn-lt"/>
                <a:ea typeface="+mn-ea"/>
                <a:cs typeface="+mn-cs"/>
              </a:rPr>
              <a:t>Badr</a:t>
            </a:r>
            <a:endParaRPr lang="en-US" sz="1400" dirty="0">
              <a:solidFill>
                <a:schemeClr val="tx1">
                  <a:lumMod val="95000"/>
                  <a:lumOff val="5000"/>
                </a:schemeClr>
              </a:solidFill>
              <a:latin typeface="+mn-lt"/>
              <a:ea typeface="+mn-ea"/>
              <a:cs typeface="+mn-cs"/>
            </a:endParaRPr>
          </a:p>
        </p:txBody>
      </p:sp>
      <p:sp>
        <p:nvSpPr>
          <p:cNvPr id="17" name="TextBox 16"/>
          <p:cNvSpPr txBox="1"/>
          <p:nvPr/>
        </p:nvSpPr>
        <p:spPr>
          <a:xfrm rot="19960041">
            <a:off x="7556500" y="5853113"/>
            <a:ext cx="1795463" cy="738187"/>
          </a:xfrm>
          <a:prstGeom prst="rect">
            <a:avLst/>
          </a:prstGeom>
          <a:noFill/>
        </p:spPr>
        <p:txBody>
          <a:bodyPr>
            <a:spAutoFit/>
          </a:bodyPr>
          <a:lstStyle/>
          <a:p>
            <a:pPr algn="ctr" fontAlgn="auto">
              <a:spcBef>
                <a:spcPts val="0"/>
              </a:spcBef>
              <a:spcAft>
                <a:spcPts val="0"/>
              </a:spcAft>
              <a:defRPr/>
            </a:pPr>
            <a:r>
              <a:rPr lang="en-US" sz="1400" dirty="0">
                <a:solidFill>
                  <a:schemeClr val="tx1">
                    <a:lumMod val="95000"/>
                    <a:lumOff val="5000"/>
                  </a:schemeClr>
                </a:solidFill>
                <a:latin typeface="+mn-lt"/>
                <a:ea typeface="+mn-ea"/>
                <a:cs typeface="+mn-cs"/>
              </a:rPr>
              <a:t>-632 A.D.-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Muhammad </a:t>
            </a:r>
          </a:p>
          <a:p>
            <a:pPr algn="ctr" fontAlgn="auto">
              <a:spcBef>
                <a:spcPts val="0"/>
              </a:spcBef>
              <a:spcAft>
                <a:spcPts val="0"/>
              </a:spcAft>
              <a:defRPr/>
            </a:pPr>
            <a:r>
              <a:rPr lang="en-US" sz="1400" dirty="0">
                <a:solidFill>
                  <a:schemeClr val="tx1">
                    <a:lumMod val="95000"/>
                    <a:lumOff val="5000"/>
                  </a:schemeClr>
                </a:solidFill>
                <a:latin typeface="+mn-lt"/>
                <a:ea typeface="+mn-ea"/>
                <a:cs typeface="+mn-cs"/>
              </a:rPr>
              <a:t>Dies</a:t>
            </a:r>
          </a:p>
        </p:txBody>
      </p:sp>
      <p:sp>
        <p:nvSpPr>
          <p:cNvPr id="20" name="TextBox 19"/>
          <p:cNvSpPr txBox="1"/>
          <p:nvPr/>
        </p:nvSpPr>
        <p:spPr>
          <a:xfrm>
            <a:off x="228600" y="1676400"/>
            <a:ext cx="8534400" cy="3540125"/>
          </a:xfrm>
          <a:prstGeom prst="rect">
            <a:avLst/>
          </a:prstGeom>
          <a:noFill/>
        </p:spPr>
        <p:txBody>
          <a:bodyPr>
            <a:spAutoFit/>
          </a:bodyPr>
          <a:lstStyle/>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Born in Mecca, 570</a:t>
            </a:r>
          </a:p>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Father died before born, Mother died when 6</a:t>
            </a:r>
          </a:p>
          <a:p>
            <a:pPr marL="285750" indent="-28575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Raised by Grandfather, and Uncle</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Traveled with Uncle’s Caravans</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Managed a Caravan Business when older</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Married a Widow named </a:t>
            </a:r>
            <a:r>
              <a:rPr lang="en-US" sz="2800" dirty="0" err="1">
                <a:latin typeface="Arial" pitchFamily="34" charset="0"/>
                <a:ea typeface="+mn-ea"/>
                <a:cs typeface="Arial" pitchFamily="34" charset="0"/>
              </a:rPr>
              <a:t>Khadijah</a:t>
            </a:r>
            <a:r>
              <a:rPr lang="en-US" sz="2800" dirty="0">
                <a:latin typeface="Arial" pitchFamily="34" charset="0"/>
                <a:ea typeface="+mn-ea"/>
                <a:cs typeface="Arial" pitchFamily="34" charset="0"/>
              </a:rPr>
              <a:t>, at 25</a:t>
            </a:r>
          </a:p>
          <a:p>
            <a:pPr marL="457200" indent="-457200" fontAlgn="auto">
              <a:spcBef>
                <a:spcPts val="0"/>
              </a:spcBef>
              <a:spcAft>
                <a:spcPts val="0"/>
              </a:spcAft>
              <a:buFont typeface="Arial" pitchFamily="34" charset="0"/>
              <a:buChar char="•"/>
              <a:defRPr/>
            </a:pPr>
            <a:r>
              <a:rPr lang="en-US" sz="2800" dirty="0">
                <a:latin typeface="Arial" pitchFamily="34" charset="0"/>
                <a:ea typeface="+mn-ea"/>
                <a:cs typeface="Arial" pitchFamily="34" charset="0"/>
              </a:rPr>
              <a:t>When 50, went to meditate in a cave and met Angel Gabriel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Extra Credit (Israel and Palestine Conflict)</a:t>
            </a:r>
            <a:endParaRPr lang="en-US" dirty="0">
              <a:ea typeface="+mj-ea"/>
              <a:cs typeface="+mj-cs"/>
            </a:endParaRPr>
          </a:p>
        </p:txBody>
      </p:sp>
      <p:sp>
        <p:nvSpPr>
          <p:cNvPr id="3" name="Content Placeholder 2"/>
          <p:cNvSpPr>
            <a:spLocks noGrp="1"/>
          </p:cNvSpPr>
          <p:nvPr>
            <p:ph idx="1"/>
          </p:nvPr>
        </p:nvSpPr>
        <p:spPr>
          <a:xfrm>
            <a:off x="304800" y="1295400"/>
            <a:ext cx="8686800" cy="4525963"/>
          </a:xfrm>
        </p:spPr>
        <p:txBody>
          <a:bodyPr>
            <a:noAutofit/>
          </a:bodyPr>
          <a:lstStyle/>
          <a:p>
            <a:pPr eaLnBrk="1" fontAlgn="ctr" hangingPunct="1">
              <a:spcAft>
                <a:spcPts val="0"/>
              </a:spcAft>
              <a:buFont typeface="Wingdings 2"/>
              <a:buChar char=""/>
              <a:defRPr/>
            </a:pPr>
            <a:r>
              <a:rPr lang="en-US" sz="1700" dirty="0">
                <a:ea typeface="+mn-ea"/>
                <a:cs typeface="+mn-cs"/>
              </a:rPr>
              <a:t>Main cause is because of a group in Europe </a:t>
            </a:r>
            <a:endParaRPr lang="en-US" sz="1700" dirty="0" smtClean="0">
              <a:ea typeface="+mn-ea"/>
              <a:cs typeface="+mn-cs"/>
            </a:endParaRPr>
          </a:p>
          <a:p>
            <a:pPr marL="0" indent="0" eaLnBrk="1" fontAlgn="ctr" hangingPunct="1">
              <a:spcAft>
                <a:spcPts val="0"/>
              </a:spcAft>
              <a:buFont typeface="Wingdings 2"/>
              <a:buNone/>
              <a:defRPr/>
            </a:pPr>
            <a:r>
              <a:rPr lang="en-US" sz="1700" dirty="0" smtClean="0">
                <a:ea typeface="+mn-ea"/>
                <a:cs typeface="+mn-cs"/>
              </a:rPr>
              <a:t>decided </a:t>
            </a:r>
            <a:r>
              <a:rPr lang="en-US" sz="1700" dirty="0">
                <a:ea typeface="+mn-ea"/>
                <a:cs typeface="+mn-cs"/>
              </a:rPr>
              <a:t>to colonize land, and many immigrated </a:t>
            </a:r>
            <a:endParaRPr lang="en-US" sz="1700" dirty="0" smtClean="0">
              <a:ea typeface="+mn-ea"/>
              <a:cs typeface="+mn-cs"/>
            </a:endParaRPr>
          </a:p>
          <a:p>
            <a:pPr marL="0" indent="0" eaLnBrk="1" fontAlgn="ctr" hangingPunct="1">
              <a:spcAft>
                <a:spcPts val="0"/>
              </a:spcAft>
              <a:buFont typeface="Wingdings 2"/>
              <a:buNone/>
              <a:defRPr/>
            </a:pPr>
            <a:r>
              <a:rPr lang="en-US" sz="1700" dirty="0" smtClean="0">
                <a:ea typeface="+mn-ea"/>
                <a:cs typeface="+mn-cs"/>
              </a:rPr>
              <a:t>to </a:t>
            </a:r>
            <a:r>
              <a:rPr lang="en-US" sz="1700" dirty="0">
                <a:ea typeface="+mn-ea"/>
                <a:cs typeface="+mn-cs"/>
              </a:rPr>
              <a:t>Palestine in late 1800s</a:t>
            </a:r>
          </a:p>
          <a:p>
            <a:pPr eaLnBrk="1" fontAlgn="ctr" hangingPunct="1">
              <a:spcAft>
                <a:spcPts val="0"/>
              </a:spcAft>
              <a:buFont typeface="Wingdings 2"/>
              <a:buChar char=""/>
              <a:defRPr/>
            </a:pPr>
            <a:r>
              <a:rPr lang="en-US" sz="1700" dirty="0">
                <a:ea typeface="+mn-ea"/>
                <a:cs typeface="+mn-cs"/>
              </a:rPr>
              <a:t>Indigenous population became </a:t>
            </a:r>
            <a:r>
              <a:rPr lang="en-US" sz="1700" dirty="0" smtClean="0">
                <a:ea typeface="+mn-ea"/>
                <a:cs typeface="+mn-cs"/>
              </a:rPr>
              <a:t>increasingly </a:t>
            </a:r>
          </a:p>
          <a:p>
            <a:pPr marL="0" indent="0" eaLnBrk="1" fontAlgn="ctr" hangingPunct="1">
              <a:spcAft>
                <a:spcPts val="0"/>
              </a:spcAft>
              <a:buFont typeface="Wingdings 2"/>
              <a:buNone/>
              <a:defRPr/>
            </a:pPr>
            <a:r>
              <a:rPr lang="en-US" sz="1700" dirty="0" smtClean="0">
                <a:ea typeface="+mn-ea"/>
                <a:cs typeface="+mn-cs"/>
              </a:rPr>
              <a:t>alarmed</a:t>
            </a:r>
            <a:r>
              <a:rPr lang="en-US" sz="1700" dirty="0">
                <a:ea typeface="+mn-ea"/>
                <a:cs typeface="+mn-cs"/>
              </a:rPr>
              <a:t>.</a:t>
            </a:r>
          </a:p>
          <a:p>
            <a:pPr eaLnBrk="1" fontAlgn="ctr" hangingPunct="1">
              <a:spcAft>
                <a:spcPts val="0"/>
              </a:spcAft>
              <a:buFont typeface="Wingdings 2"/>
              <a:buChar char=""/>
              <a:defRPr/>
            </a:pPr>
            <a:r>
              <a:rPr lang="en-US" sz="1700" dirty="0">
                <a:ea typeface="+mn-ea"/>
                <a:cs typeface="+mn-cs"/>
              </a:rPr>
              <a:t> In 1947, United Nations decided to intervene</a:t>
            </a:r>
          </a:p>
          <a:p>
            <a:pPr eaLnBrk="1" fontAlgn="ctr" hangingPunct="1">
              <a:spcAft>
                <a:spcPts val="0"/>
              </a:spcAft>
              <a:buFont typeface="Wingdings 2"/>
              <a:buChar char=""/>
              <a:defRPr/>
            </a:pPr>
            <a:r>
              <a:rPr lang="en-US" sz="1700" dirty="0">
                <a:ea typeface="+mn-ea"/>
                <a:cs typeface="+mn-cs"/>
              </a:rPr>
              <a:t>UN recommended giving away 55% of </a:t>
            </a:r>
            <a:r>
              <a:rPr lang="en-US" sz="1700" dirty="0" smtClean="0">
                <a:ea typeface="+mn-ea"/>
                <a:cs typeface="+mn-cs"/>
              </a:rPr>
              <a:t>Palestine </a:t>
            </a:r>
            <a:r>
              <a:rPr lang="en-US" sz="1700" dirty="0">
                <a:ea typeface="+mn-ea"/>
                <a:cs typeface="+mn-cs"/>
              </a:rPr>
              <a:t>to </a:t>
            </a:r>
            <a:endParaRPr lang="en-US" sz="1700" dirty="0" smtClean="0">
              <a:ea typeface="+mn-ea"/>
              <a:cs typeface="+mn-cs"/>
            </a:endParaRPr>
          </a:p>
          <a:p>
            <a:pPr marL="0" indent="0" eaLnBrk="1" fontAlgn="ctr" hangingPunct="1">
              <a:spcAft>
                <a:spcPts val="0"/>
              </a:spcAft>
              <a:buFont typeface="Wingdings 2"/>
              <a:buNone/>
              <a:defRPr/>
            </a:pPr>
            <a:r>
              <a:rPr lang="en-US" sz="1700" dirty="0" smtClean="0">
                <a:ea typeface="+mn-ea"/>
                <a:cs typeface="+mn-cs"/>
              </a:rPr>
              <a:t>a </a:t>
            </a:r>
            <a:r>
              <a:rPr lang="en-US" sz="1700" dirty="0">
                <a:ea typeface="+mn-ea"/>
                <a:cs typeface="+mn-cs"/>
              </a:rPr>
              <a:t>Jewish state</a:t>
            </a:r>
          </a:p>
          <a:p>
            <a:pPr eaLnBrk="1" fontAlgn="ctr" hangingPunct="1">
              <a:spcAft>
                <a:spcPts val="0"/>
              </a:spcAft>
              <a:buFont typeface="Wingdings 2"/>
              <a:buChar char=""/>
              <a:defRPr/>
            </a:pPr>
            <a:r>
              <a:rPr lang="en-US" sz="1700" dirty="0">
                <a:ea typeface="+mn-ea"/>
                <a:cs typeface="+mn-cs"/>
              </a:rPr>
              <a:t>Israel is the only Jewish state, they are surrounded </a:t>
            </a:r>
            <a:endParaRPr lang="en-US" sz="1700" dirty="0" smtClean="0">
              <a:ea typeface="+mn-ea"/>
              <a:cs typeface="+mn-cs"/>
            </a:endParaRPr>
          </a:p>
          <a:p>
            <a:pPr eaLnBrk="1" fontAlgn="ctr" hangingPunct="1">
              <a:spcAft>
                <a:spcPts val="0"/>
              </a:spcAft>
              <a:buFont typeface="Wingdings 2"/>
              <a:buChar char=""/>
              <a:defRPr/>
            </a:pPr>
            <a:r>
              <a:rPr lang="en-US" sz="1700" dirty="0" smtClean="0">
                <a:ea typeface="+mn-ea"/>
                <a:cs typeface="+mn-cs"/>
              </a:rPr>
              <a:t>by </a:t>
            </a:r>
            <a:r>
              <a:rPr lang="en-US" sz="1700" dirty="0">
                <a:ea typeface="+mn-ea"/>
                <a:cs typeface="+mn-cs"/>
              </a:rPr>
              <a:t>Arabs</a:t>
            </a:r>
          </a:p>
          <a:p>
            <a:pPr eaLnBrk="1" fontAlgn="ctr" hangingPunct="1">
              <a:spcAft>
                <a:spcPts val="0"/>
              </a:spcAft>
              <a:buFont typeface="Wingdings 2"/>
              <a:buChar char=""/>
              <a:defRPr/>
            </a:pPr>
            <a:r>
              <a:rPr lang="en-US" sz="1700" dirty="0">
                <a:ea typeface="+mn-ea"/>
                <a:cs typeface="+mn-cs"/>
              </a:rPr>
              <a:t>Iran is threatening to blow Israel off the map</a:t>
            </a:r>
          </a:p>
          <a:p>
            <a:pPr eaLnBrk="1" fontAlgn="auto" hangingPunct="1">
              <a:spcAft>
                <a:spcPts val="0"/>
              </a:spcAft>
              <a:buFont typeface="Wingdings 2"/>
              <a:buChar char=""/>
              <a:defRPr/>
            </a:pPr>
            <a:r>
              <a:rPr lang="en-US" sz="1700" b="1" dirty="0">
                <a:ea typeface="+mn-ea"/>
                <a:cs typeface="+mn-cs"/>
              </a:rPr>
              <a:t>~Reasons Why~</a:t>
            </a:r>
            <a:endParaRPr lang="en-US" sz="1700" dirty="0">
              <a:ea typeface="+mn-ea"/>
              <a:cs typeface="+mn-cs"/>
            </a:endParaRPr>
          </a:p>
          <a:p>
            <a:pPr eaLnBrk="1" fontAlgn="ctr" hangingPunct="1">
              <a:spcAft>
                <a:spcPts val="0"/>
              </a:spcAft>
              <a:buFont typeface="Wingdings 2"/>
              <a:buChar char=""/>
              <a:defRPr/>
            </a:pPr>
            <a:r>
              <a:rPr lang="en-US" sz="1700" dirty="0">
                <a:ea typeface="+mn-ea"/>
                <a:cs typeface="+mn-cs"/>
              </a:rPr>
              <a:t>Palestinians are Arabs who had lived in the area of Israel for 2000 years forced to move</a:t>
            </a:r>
          </a:p>
          <a:p>
            <a:pPr eaLnBrk="1" fontAlgn="ctr" hangingPunct="1">
              <a:spcAft>
                <a:spcPts val="0"/>
              </a:spcAft>
              <a:buFont typeface="Wingdings 2"/>
              <a:buChar char=""/>
              <a:defRPr/>
            </a:pPr>
            <a:r>
              <a:rPr lang="en-US" sz="1700" dirty="0">
                <a:ea typeface="+mn-ea"/>
                <a:cs typeface="+mn-cs"/>
              </a:rPr>
              <a:t>The ones that did not move were forced to live in camps to make room for Jews</a:t>
            </a:r>
          </a:p>
          <a:p>
            <a:pPr eaLnBrk="1" fontAlgn="ctr" hangingPunct="1">
              <a:spcAft>
                <a:spcPts val="0"/>
              </a:spcAft>
              <a:buFont typeface="Wingdings 2"/>
              <a:buChar char=""/>
              <a:defRPr/>
            </a:pPr>
            <a:r>
              <a:rPr lang="en-US" sz="1700" dirty="0">
                <a:ea typeface="+mn-ea"/>
                <a:cs typeface="+mn-cs"/>
              </a:rPr>
              <a:t>Jerusalem is a holy land to 3 major faiths, Christian, Jewish, and Muslim</a:t>
            </a:r>
          </a:p>
          <a:p>
            <a:pPr eaLnBrk="1" fontAlgn="ctr" hangingPunct="1">
              <a:spcAft>
                <a:spcPts val="0"/>
              </a:spcAft>
              <a:buFont typeface="Wingdings 2"/>
              <a:buChar char=""/>
              <a:defRPr/>
            </a:pPr>
            <a:r>
              <a:rPr lang="en-US" sz="1700" dirty="0">
                <a:ea typeface="+mn-ea"/>
                <a:cs typeface="+mn-cs"/>
              </a:rPr>
              <a:t>Jews and Muslims each want to control Jerusalem</a:t>
            </a:r>
          </a:p>
          <a:p>
            <a:pPr eaLnBrk="1" fontAlgn="ctr" hangingPunct="1">
              <a:spcAft>
                <a:spcPts val="0"/>
              </a:spcAft>
              <a:buFont typeface="Wingdings 2"/>
              <a:buChar char=""/>
              <a:defRPr/>
            </a:pPr>
            <a:r>
              <a:rPr lang="en-US" sz="1700" dirty="0">
                <a:ea typeface="+mn-ea"/>
                <a:cs typeface="+mn-cs"/>
              </a:rPr>
              <a:t>In 1947, it was when the UN decided to </a:t>
            </a:r>
            <a:r>
              <a:rPr lang="en-US" sz="1700" dirty="0" smtClean="0">
                <a:ea typeface="+mn-ea"/>
                <a:cs typeface="+mn-cs"/>
              </a:rPr>
              <a:t>split</a:t>
            </a:r>
            <a:endParaRPr lang="en-US" sz="1700" dirty="0">
              <a:ea typeface="+mn-ea"/>
              <a:cs typeface="+mn-cs"/>
            </a:endParaRPr>
          </a:p>
        </p:txBody>
      </p:sp>
      <p:pic>
        <p:nvPicPr>
          <p:cNvPr id="32771" name="Picture 2"/>
          <p:cNvPicPr>
            <a:picLocks noChangeAspect="1" noChangeArrowheads="1"/>
          </p:cNvPicPr>
          <p:nvPr/>
        </p:nvPicPr>
        <p:blipFill>
          <a:blip r:embed="rId2"/>
          <a:srcRect/>
          <a:stretch>
            <a:fillRect/>
          </a:stretch>
        </p:blipFill>
        <p:spPr bwMode="auto">
          <a:xfrm>
            <a:off x="5568950" y="1143000"/>
            <a:ext cx="2990850" cy="37211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Extra Credit (Israel and Palestine Conflict) (Continued)</a:t>
            </a:r>
            <a:endParaRPr lang="en-US" dirty="0">
              <a:ea typeface="+mj-ea"/>
              <a:cs typeface="+mj-cs"/>
            </a:endParaRPr>
          </a:p>
        </p:txBody>
      </p:sp>
      <p:sp>
        <p:nvSpPr>
          <p:cNvPr id="3" name="Content Placeholder 2"/>
          <p:cNvSpPr>
            <a:spLocks noGrp="1"/>
          </p:cNvSpPr>
          <p:nvPr>
            <p:ph idx="1"/>
          </p:nvPr>
        </p:nvSpPr>
        <p:spPr/>
        <p:txBody>
          <a:bodyPr>
            <a:normAutofit fontScale="70000" lnSpcReduction="20000"/>
          </a:bodyPr>
          <a:lstStyle/>
          <a:p>
            <a:pPr eaLnBrk="1" fontAlgn="ctr" hangingPunct="1">
              <a:spcAft>
                <a:spcPts val="0"/>
              </a:spcAft>
              <a:buFont typeface="Wingdings 2"/>
              <a:buChar char=""/>
              <a:defRPr/>
            </a:pPr>
            <a:r>
              <a:rPr lang="en-US" dirty="0">
                <a:ea typeface="+mn-ea"/>
                <a:cs typeface="+mn-cs"/>
              </a:rPr>
              <a:t>Arabs were forced to share with Palestinians, but then they got less than what they were promised.</a:t>
            </a:r>
          </a:p>
          <a:p>
            <a:pPr eaLnBrk="1" fontAlgn="ctr" hangingPunct="1">
              <a:spcAft>
                <a:spcPts val="0"/>
              </a:spcAft>
              <a:buFont typeface="Wingdings 2"/>
              <a:buChar char=""/>
              <a:defRPr/>
            </a:pPr>
            <a:r>
              <a:rPr lang="en-US" dirty="0">
                <a:ea typeface="+mn-ea"/>
                <a:cs typeface="+mn-cs"/>
              </a:rPr>
              <a:t>People are usually fight with stones, </a:t>
            </a:r>
            <a:r>
              <a:rPr lang="en-US" dirty="0" err="1">
                <a:ea typeface="+mn-ea"/>
                <a:cs typeface="+mn-cs"/>
              </a:rPr>
              <a:t>etc</a:t>
            </a:r>
            <a:r>
              <a:rPr lang="en-US" dirty="0">
                <a:ea typeface="+mn-ea"/>
                <a:cs typeface="+mn-cs"/>
              </a:rPr>
              <a:t>, for what they believe in</a:t>
            </a:r>
          </a:p>
          <a:p>
            <a:pPr eaLnBrk="1" fontAlgn="ctr" hangingPunct="1">
              <a:spcAft>
                <a:spcPts val="0"/>
              </a:spcAft>
              <a:buFont typeface="Wingdings 2"/>
              <a:buChar char=""/>
              <a:defRPr/>
            </a:pPr>
            <a:r>
              <a:rPr lang="en-US" dirty="0">
                <a:ea typeface="+mn-ea"/>
                <a:cs typeface="+mn-cs"/>
              </a:rPr>
              <a:t>Palestinians became refugees in other countries throughout the middle east</a:t>
            </a:r>
          </a:p>
          <a:p>
            <a:pPr eaLnBrk="1" fontAlgn="ctr" hangingPunct="1">
              <a:spcAft>
                <a:spcPts val="0"/>
              </a:spcAft>
              <a:buFont typeface="Wingdings 2"/>
              <a:buChar char=""/>
              <a:defRPr/>
            </a:pPr>
            <a:r>
              <a:rPr lang="en-US" dirty="0">
                <a:ea typeface="+mn-ea"/>
                <a:cs typeface="+mn-cs"/>
              </a:rPr>
              <a:t>A lot of places got overpopulated with Palestinians</a:t>
            </a:r>
          </a:p>
          <a:p>
            <a:pPr eaLnBrk="1" fontAlgn="ctr" hangingPunct="1">
              <a:spcAft>
                <a:spcPts val="0"/>
              </a:spcAft>
              <a:buFont typeface="Wingdings 2"/>
              <a:buChar char=""/>
              <a:defRPr/>
            </a:pPr>
            <a:r>
              <a:rPr lang="en-US" dirty="0">
                <a:ea typeface="+mn-ea"/>
                <a:cs typeface="+mn-cs"/>
              </a:rPr>
              <a:t>Terrorism is a constant threat in Israel</a:t>
            </a:r>
          </a:p>
          <a:p>
            <a:pPr eaLnBrk="1" fontAlgn="ctr" hangingPunct="1">
              <a:spcAft>
                <a:spcPts val="0"/>
              </a:spcAft>
              <a:buFont typeface="Wingdings 2"/>
              <a:buChar char=""/>
              <a:defRPr/>
            </a:pPr>
            <a:r>
              <a:rPr lang="en-US" dirty="0">
                <a:ea typeface="+mn-ea"/>
                <a:cs typeface="+mn-cs"/>
              </a:rPr>
              <a:t>Israel puts up a wall around Palestinian areas to prevent terrorist from moving into Israeli areas</a:t>
            </a:r>
          </a:p>
          <a:p>
            <a:pPr eaLnBrk="1" fontAlgn="ctr" hangingPunct="1">
              <a:spcAft>
                <a:spcPts val="0"/>
              </a:spcAft>
              <a:buFont typeface="Wingdings 2"/>
              <a:buChar char=""/>
              <a:defRPr/>
            </a:pPr>
            <a:r>
              <a:rPr lang="en-US" dirty="0">
                <a:ea typeface="+mn-ea"/>
                <a:cs typeface="+mn-cs"/>
              </a:rPr>
              <a:t>In 1947, is when the creation of Israel began</a:t>
            </a:r>
          </a:p>
          <a:p>
            <a:pPr eaLnBrk="1" fontAlgn="ctr" hangingPunct="1">
              <a:spcAft>
                <a:spcPts val="0"/>
              </a:spcAft>
              <a:buFont typeface="Wingdings 2"/>
              <a:buChar char=""/>
              <a:defRPr/>
            </a:pPr>
            <a:r>
              <a:rPr lang="en-US" dirty="0">
                <a:ea typeface="+mn-ea"/>
                <a:cs typeface="+mn-cs"/>
              </a:rPr>
              <a:t>UN decided to partition Palestine between Jews and Palestinians</a:t>
            </a:r>
          </a:p>
          <a:p>
            <a:pPr eaLnBrk="1" fontAlgn="ctr" hangingPunct="1">
              <a:spcAft>
                <a:spcPts val="0"/>
              </a:spcAft>
              <a:buFont typeface="Wingdings 2"/>
              <a:buChar char=""/>
              <a:defRPr/>
            </a:pPr>
            <a:r>
              <a:rPr lang="en-US" dirty="0">
                <a:ea typeface="+mn-ea"/>
                <a:cs typeface="+mn-cs"/>
              </a:rPr>
              <a:t>Jewish State- Israel</a:t>
            </a:r>
          </a:p>
          <a:p>
            <a:pPr eaLnBrk="1" fontAlgn="ctr" hangingPunct="1">
              <a:spcAft>
                <a:spcPts val="0"/>
              </a:spcAft>
              <a:buFont typeface="Wingdings 2"/>
              <a:buChar char=""/>
              <a:defRPr/>
            </a:pPr>
            <a:r>
              <a:rPr lang="en-US" dirty="0">
                <a:ea typeface="+mn-ea"/>
                <a:cs typeface="+mn-cs"/>
              </a:rPr>
              <a:t>Egypt, Iraq, Jordan, Lebanon, Saudi Arabia, and Syria declare war on Israel</a:t>
            </a:r>
          </a:p>
          <a:p>
            <a:pPr eaLnBrk="1" fontAlgn="auto" hangingPunct="1">
              <a:spcAft>
                <a:spcPts val="0"/>
              </a:spcAft>
              <a:buFont typeface="Wingdings 2"/>
              <a:buChar char=""/>
              <a:defRPr/>
            </a:pPr>
            <a:endParaRPr lang="en-US" dirty="0">
              <a:ea typeface="+mn-ea"/>
              <a:cs typeface="+mn-cs"/>
            </a:endParaRPr>
          </a:p>
          <a:p>
            <a:pPr eaLnBrk="1" fontAlgn="auto" hangingPunct="1">
              <a:spcAft>
                <a:spcPts val="0"/>
              </a:spcAft>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Bibliography</a:t>
            </a:r>
            <a:endParaRPr lang="en-US" dirty="0">
              <a:ea typeface="+mj-ea"/>
              <a:cs typeface="+mj-cs"/>
            </a:endParaRPr>
          </a:p>
        </p:txBody>
      </p:sp>
      <p:sp>
        <p:nvSpPr>
          <p:cNvPr id="3" name="Content Placeholder 2"/>
          <p:cNvSpPr>
            <a:spLocks noGrp="1"/>
          </p:cNvSpPr>
          <p:nvPr>
            <p:ph idx="1"/>
          </p:nvPr>
        </p:nvSpPr>
        <p:spPr/>
        <p:txBody>
          <a:bodyPr>
            <a:normAutofit fontScale="40000" lnSpcReduction="20000"/>
          </a:bodyPr>
          <a:lstStyle/>
          <a:p>
            <a:pPr eaLnBrk="1" fontAlgn="auto" hangingPunct="1">
              <a:spcAft>
                <a:spcPts val="0"/>
              </a:spcAft>
              <a:buFont typeface="Wingdings 2"/>
              <a:buChar char=""/>
              <a:defRPr/>
            </a:pPr>
            <a:r>
              <a:rPr lang="en-US" dirty="0">
                <a:ea typeface="+mn-ea"/>
                <a:cs typeface="+mn-cs"/>
              </a:rPr>
              <a:t>documentarist.com </a:t>
            </a:r>
          </a:p>
          <a:p>
            <a:pPr eaLnBrk="1" fontAlgn="auto" hangingPunct="1">
              <a:spcAft>
                <a:spcPts val="0"/>
              </a:spcAft>
              <a:buFont typeface="Wingdings 2"/>
              <a:buChar char=""/>
              <a:defRPr/>
            </a:pPr>
            <a:r>
              <a:rPr lang="en-US" dirty="0">
                <a:ea typeface="+mn-ea"/>
                <a:cs typeface="+mn-cs"/>
              </a:rPr>
              <a:t>flickr.com </a:t>
            </a:r>
          </a:p>
          <a:p>
            <a:pPr eaLnBrk="1" fontAlgn="auto" hangingPunct="1">
              <a:spcAft>
                <a:spcPts val="0"/>
              </a:spcAft>
              <a:buFont typeface="Wingdings 2"/>
              <a:buChar char=""/>
              <a:defRPr/>
            </a:pPr>
            <a:r>
              <a:rPr lang="en-US" dirty="0">
                <a:ea typeface="+mn-ea"/>
                <a:cs typeface="+mn-cs"/>
              </a:rPr>
              <a:t>islamgreatreligion.wordpress.com </a:t>
            </a:r>
          </a:p>
          <a:p>
            <a:pPr eaLnBrk="1" fontAlgn="auto" hangingPunct="1">
              <a:spcAft>
                <a:spcPts val="0"/>
              </a:spcAft>
              <a:buFont typeface="Wingdings 2"/>
              <a:buChar char=""/>
              <a:defRPr/>
            </a:pPr>
            <a:r>
              <a:rPr lang="en-US" dirty="0">
                <a:ea typeface="+mn-ea"/>
                <a:cs typeface="+mn-cs"/>
              </a:rPr>
              <a:t>ottomans-safavids-mughals.wikispaces.com</a:t>
            </a:r>
          </a:p>
          <a:p>
            <a:pPr eaLnBrk="1" fontAlgn="auto" hangingPunct="1">
              <a:spcAft>
                <a:spcPts val="0"/>
              </a:spcAft>
              <a:buFont typeface="Wingdings 2"/>
              <a:buChar char=""/>
              <a:defRPr/>
            </a:pPr>
            <a:r>
              <a:rPr lang="en-US" dirty="0">
                <a:ea typeface="+mn-ea"/>
                <a:cs typeface="+mn-cs"/>
              </a:rPr>
              <a:t>paradoxplace.com</a:t>
            </a:r>
          </a:p>
          <a:p>
            <a:pPr eaLnBrk="1" fontAlgn="auto" hangingPunct="1">
              <a:spcAft>
                <a:spcPts val="0"/>
              </a:spcAft>
              <a:buFont typeface="Wingdings 2"/>
              <a:buChar char=""/>
              <a:defRPr/>
            </a:pPr>
            <a:r>
              <a:rPr lang="en-US" dirty="0">
                <a:ea typeface="+mn-ea"/>
                <a:cs typeface="+mn-cs"/>
              </a:rPr>
              <a:t>http://my.hrw.com/tabnav/controller.jsp?isbn=0030421594 </a:t>
            </a:r>
          </a:p>
          <a:p>
            <a:pPr eaLnBrk="1" fontAlgn="auto" hangingPunct="1">
              <a:spcAft>
                <a:spcPts val="0"/>
              </a:spcAft>
              <a:buFont typeface="Wingdings 2"/>
              <a:buChar char=""/>
              <a:defRPr/>
            </a:pPr>
            <a:r>
              <a:rPr lang="en-US" dirty="0">
                <a:ea typeface="+mn-ea"/>
                <a:cs typeface="+mn-cs"/>
              </a:rPr>
              <a:t>http://my.hrw.com/tabnav/controller.jsp?isbn=0030421594</a:t>
            </a:r>
          </a:p>
          <a:p>
            <a:pPr eaLnBrk="1" fontAlgn="auto" hangingPunct="1">
              <a:spcAft>
                <a:spcPts val="0"/>
              </a:spcAft>
              <a:buFont typeface="Wingdings 2"/>
              <a:buChar char=""/>
              <a:defRPr/>
            </a:pPr>
            <a:r>
              <a:rPr lang="en-US" dirty="0">
                <a:ea typeface="+mn-ea"/>
                <a:cs typeface="+mn-cs"/>
              </a:rPr>
              <a:t>astronomy2009-algeria.org</a:t>
            </a:r>
          </a:p>
          <a:p>
            <a:pPr eaLnBrk="1" fontAlgn="auto" hangingPunct="1">
              <a:spcAft>
                <a:spcPts val="0"/>
              </a:spcAft>
              <a:buFont typeface="Wingdings 2"/>
              <a:buChar char=""/>
              <a:defRPr/>
            </a:pPr>
            <a:r>
              <a:rPr lang="en-US" dirty="0">
                <a:ea typeface="+mn-ea"/>
                <a:cs typeface="+mn-cs"/>
              </a:rPr>
              <a:t>history--projectwork.blogspot.com</a:t>
            </a:r>
          </a:p>
          <a:p>
            <a:pPr eaLnBrk="1" fontAlgn="auto" hangingPunct="1">
              <a:spcAft>
                <a:spcPts val="0"/>
              </a:spcAft>
              <a:buFont typeface="Wingdings 2"/>
              <a:buChar char=""/>
              <a:defRPr/>
            </a:pPr>
            <a:r>
              <a:rPr lang="en-US" dirty="0">
                <a:ea typeface="+mn-ea"/>
                <a:cs typeface="+mn-cs"/>
              </a:rPr>
              <a:t>african-articles.africanseer.com</a:t>
            </a:r>
          </a:p>
          <a:p>
            <a:pPr eaLnBrk="1" fontAlgn="auto" hangingPunct="1">
              <a:spcAft>
                <a:spcPts val="0"/>
              </a:spcAft>
              <a:buFont typeface="Wingdings 2"/>
              <a:buChar char=""/>
              <a:defRPr/>
            </a:pPr>
            <a:r>
              <a:rPr lang="en-US" dirty="0">
                <a:ea typeface="+mn-ea"/>
                <a:cs typeface="+mn-cs"/>
              </a:rPr>
              <a:t>http://my.hrw.com/tabnav/controller.jsp?isbn=0030421594</a:t>
            </a:r>
          </a:p>
          <a:p>
            <a:pPr eaLnBrk="1" fontAlgn="auto" hangingPunct="1">
              <a:spcAft>
                <a:spcPts val="0"/>
              </a:spcAft>
              <a:buFont typeface="Wingdings 2"/>
              <a:buChar char=""/>
              <a:defRPr/>
            </a:pPr>
            <a:r>
              <a:rPr lang="en-US" dirty="0">
                <a:ea typeface="+mn-ea"/>
                <a:cs typeface="+mn-cs"/>
              </a:rPr>
              <a:t>http://my.hrw.com/tabnav/controller.jsp?isbn=0030421594</a:t>
            </a:r>
          </a:p>
          <a:p>
            <a:pPr eaLnBrk="1" fontAlgn="auto" hangingPunct="1">
              <a:spcAft>
                <a:spcPts val="0"/>
              </a:spcAft>
              <a:buFont typeface="Wingdings 2"/>
              <a:buChar char=""/>
              <a:defRPr/>
            </a:pPr>
            <a:r>
              <a:rPr lang="en-US" dirty="0">
                <a:ea typeface="+mn-ea"/>
                <a:cs typeface="+mn-cs"/>
              </a:rPr>
              <a:t>learn-persian.com</a:t>
            </a:r>
          </a:p>
          <a:p>
            <a:pPr eaLnBrk="1" fontAlgn="auto" hangingPunct="1">
              <a:spcAft>
                <a:spcPts val="0"/>
              </a:spcAft>
              <a:buFont typeface="Wingdings 2"/>
              <a:buChar char=""/>
              <a:defRPr/>
            </a:pPr>
            <a:r>
              <a:rPr lang="en-US" dirty="0">
                <a:ea typeface="+mn-ea"/>
                <a:cs typeface="+mn-cs"/>
              </a:rPr>
              <a:t>en.wikipedia.org</a:t>
            </a:r>
          </a:p>
          <a:p>
            <a:pPr eaLnBrk="1" fontAlgn="auto" hangingPunct="1">
              <a:spcAft>
                <a:spcPts val="0"/>
              </a:spcAft>
              <a:buFont typeface="Wingdings 2"/>
              <a:buChar char=""/>
              <a:defRPr/>
            </a:pPr>
            <a:r>
              <a:rPr lang="en-US" dirty="0">
                <a:ea typeface="+mn-ea"/>
                <a:cs typeface="+mn-cs"/>
              </a:rPr>
              <a:t>news2.marietta.edu</a:t>
            </a:r>
          </a:p>
          <a:p>
            <a:pPr eaLnBrk="1" fontAlgn="auto" hangingPunct="1">
              <a:spcAft>
                <a:spcPts val="0"/>
              </a:spcAft>
              <a:buFont typeface="Wingdings 2"/>
              <a:buChar char=""/>
              <a:defRPr/>
            </a:pPr>
            <a:r>
              <a:rPr lang="en-US" dirty="0">
                <a:ea typeface="+mn-ea"/>
                <a:cs typeface="+mn-cs"/>
                <a:hlinkClick r:id="rId2"/>
              </a:rPr>
              <a:t>http://my.hrw.com/tabnav/controller.jsp?isbn=0030421594</a:t>
            </a:r>
            <a:r>
              <a:rPr lang="en-US" dirty="0">
                <a:ea typeface="+mn-ea"/>
                <a:cs typeface="+mn-cs"/>
              </a:rPr>
              <a:t> </a:t>
            </a:r>
          </a:p>
          <a:p>
            <a:pPr eaLnBrk="1" fontAlgn="auto" hangingPunct="1">
              <a:spcAft>
                <a:spcPts val="0"/>
              </a:spcAft>
              <a:buFont typeface="Wingdings 2"/>
              <a:buChar char=""/>
              <a:defRPr/>
            </a:pPr>
            <a:r>
              <a:rPr lang="en-US" dirty="0">
                <a:ea typeface="+mn-ea"/>
                <a:cs typeface="+mn-cs"/>
                <a:hlinkClick r:id="rId3"/>
              </a:rPr>
              <a:t>http://en.islamtoday.net/around-the-world</a:t>
            </a:r>
            <a:r>
              <a:rPr lang="en-US" dirty="0">
                <a:ea typeface="+mn-ea"/>
                <a:cs typeface="+mn-cs"/>
              </a:rPr>
              <a:t> </a:t>
            </a:r>
          </a:p>
          <a:p>
            <a:pPr eaLnBrk="1" fontAlgn="auto" hangingPunct="1">
              <a:spcAft>
                <a:spcPts val="0"/>
              </a:spcAft>
              <a:buFont typeface="Wingdings 2"/>
              <a:buChar char=""/>
              <a:defRPr/>
            </a:pPr>
            <a:r>
              <a:rPr lang="en-US" dirty="0">
                <a:ea typeface="+mn-ea"/>
                <a:cs typeface="+mn-cs"/>
              </a:rPr>
              <a:t>iiituk.com</a:t>
            </a:r>
          </a:p>
          <a:p>
            <a:pPr eaLnBrk="1" fontAlgn="auto" hangingPunct="1">
              <a:spcAft>
                <a:spcPts val="0"/>
              </a:spcAft>
              <a:buFont typeface="Wingdings 2"/>
              <a:buChar char=""/>
              <a:defRPr/>
            </a:pPr>
            <a:r>
              <a:rPr lang="en-US" dirty="0">
                <a:ea typeface="+mn-ea"/>
                <a:cs typeface="+mn-cs"/>
              </a:rPr>
              <a:t>Patheos.com</a:t>
            </a:r>
          </a:p>
          <a:p>
            <a:pPr eaLnBrk="1" fontAlgn="auto" hangingPunct="1">
              <a:spcAft>
                <a:spcPts val="0"/>
              </a:spcAft>
              <a:buFont typeface="Wingdings 2"/>
              <a:buChar char=""/>
              <a:defRPr/>
            </a:pPr>
            <a:r>
              <a:rPr lang="en-US" dirty="0">
                <a:ea typeface="+mn-ea"/>
                <a:cs typeface="+mn-cs"/>
              </a:rPr>
              <a:t>Clivebarker.com</a:t>
            </a:r>
          </a:p>
          <a:p>
            <a:pPr eaLnBrk="1" fontAlgn="auto" hangingPunct="1">
              <a:spcAft>
                <a:spcPts val="0"/>
              </a:spcAft>
              <a:buFont typeface="Wingdings 2"/>
              <a:buChar char=""/>
              <a:defRPr/>
            </a:pPr>
            <a:endParaRPr lang="en-US" dirty="0">
              <a:ea typeface="+mn-ea"/>
              <a:cs typeface="+mn-cs"/>
            </a:endParaRPr>
          </a:p>
          <a:p>
            <a:pPr eaLnBrk="1" fontAlgn="auto" hangingPunct="1">
              <a:spcAft>
                <a:spcPts val="0"/>
              </a:spcAft>
              <a:buFont typeface="Wingdings 2"/>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838200"/>
          </a:xfrm>
        </p:spPr>
        <p:txBody>
          <a:bodyPr/>
          <a:lstStyle/>
          <a:p>
            <a:pPr eaLnBrk="1" fontAlgn="auto" hangingPunct="1">
              <a:spcAft>
                <a:spcPts val="0"/>
              </a:spcAft>
              <a:defRPr/>
            </a:pPr>
            <a:r>
              <a:rPr lang="en-US" dirty="0" smtClean="0">
                <a:ea typeface="+mj-ea"/>
                <a:cs typeface="+mj-cs"/>
              </a:rPr>
              <a:t>Muhammad (Continued)</a:t>
            </a:r>
            <a:endParaRPr lang="en-US" dirty="0">
              <a:ea typeface="+mj-ea"/>
              <a:cs typeface="+mj-cs"/>
            </a:endParaRPr>
          </a:p>
        </p:txBody>
      </p:sp>
      <p:sp>
        <p:nvSpPr>
          <p:cNvPr id="15362" name="Content Placeholder 2"/>
          <p:cNvSpPr>
            <a:spLocks noGrp="1"/>
          </p:cNvSpPr>
          <p:nvPr>
            <p:ph idx="1"/>
          </p:nvPr>
        </p:nvSpPr>
        <p:spPr>
          <a:xfrm>
            <a:off x="304800" y="914400"/>
            <a:ext cx="8686800" cy="4525963"/>
          </a:xfrm>
        </p:spPr>
        <p:txBody>
          <a:bodyPr/>
          <a:lstStyle/>
          <a:p>
            <a:pPr eaLnBrk="1" hangingPunct="1"/>
            <a:r>
              <a:rPr lang="en-US" sz="2400" smtClean="0">
                <a:latin typeface="Arial" pitchFamily="-123" charset="0"/>
                <a:ea typeface="Arial" pitchFamily="-123" charset="0"/>
                <a:cs typeface="Arial" pitchFamily="-123" charset="0"/>
              </a:rPr>
              <a:t>Angel Gabriel made him a prophet</a:t>
            </a:r>
          </a:p>
          <a:p>
            <a:pPr eaLnBrk="1" hangingPunct="1"/>
            <a:r>
              <a:rPr lang="en-US" sz="2400" smtClean="0">
                <a:latin typeface="Arial" pitchFamily="-123" charset="0"/>
                <a:ea typeface="Arial" pitchFamily="-123" charset="0"/>
                <a:cs typeface="Arial" pitchFamily="-123" charset="0"/>
              </a:rPr>
              <a:t>Told People about Angel Gabriel’s Messages </a:t>
            </a:r>
          </a:p>
          <a:p>
            <a:pPr eaLnBrk="1" hangingPunct="1"/>
            <a:r>
              <a:rPr lang="en-US" sz="2400" smtClean="0">
                <a:latin typeface="Arial" pitchFamily="-123" charset="0"/>
                <a:ea typeface="Arial" pitchFamily="-123" charset="0"/>
                <a:cs typeface="Arial" pitchFamily="-123" charset="0"/>
              </a:rPr>
              <a:t>in 613 A.D.</a:t>
            </a:r>
          </a:p>
          <a:p>
            <a:pPr eaLnBrk="1" hangingPunct="1"/>
            <a:r>
              <a:rPr lang="en-US" sz="2400" smtClean="0">
                <a:latin typeface="Arial" pitchFamily="-123" charset="0"/>
                <a:ea typeface="Arial" pitchFamily="-123" charset="0"/>
                <a:cs typeface="Arial" pitchFamily="-123" charset="0"/>
              </a:rPr>
              <a:t>Taught that there was only one God, Allah</a:t>
            </a:r>
          </a:p>
          <a:p>
            <a:pPr eaLnBrk="1" hangingPunct="1"/>
            <a:r>
              <a:rPr lang="en-US" sz="2400" smtClean="0">
                <a:latin typeface="Arial" pitchFamily="-123" charset="0"/>
                <a:ea typeface="Arial" pitchFamily="-123" charset="0"/>
                <a:cs typeface="Arial" pitchFamily="-123" charset="0"/>
              </a:rPr>
              <a:t>His Teachings upset many Arabs, didn’t want to stop worshipping their gods</a:t>
            </a:r>
          </a:p>
          <a:p>
            <a:pPr eaLnBrk="1" hangingPunct="1"/>
            <a:r>
              <a:rPr lang="en-US" sz="2400" smtClean="0">
                <a:latin typeface="Arial" pitchFamily="-123" charset="0"/>
                <a:ea typeface="Arial" pitchFamily="-123" charset="0"/>
                <a:cs typeface="Arial" pitchFamily="-123" charset="0"/>
              </a:rPr>
              <a:t>Seemed like a threat to people who made money from yearly pilgrimages to the Kaaba</a:t>
            </a:r>
          </a:p>
          <a:p>
            <a:pPr eaLnBrk="1" hangingPunct="1"/>
            <a:r>
              <a:rPr lang="en-US" sz="2400" smtClean="0">
                <a:latin typeface="Arial" pitchFamily="-123" charset="0"/>
                <a:ea typeface="Arial" pitchFamily="-123" charset="0"/>
                <a:cs typeface="Arial" pitchFamily="-123" charset="0"/>
              </a:rPr>
              <a:t>Many people from Mecca rejected his teachings</a:t>
            </a:r>
          </a:p>
          <a:p>
            <a:pPr eaLnBrk="1" hangingPunct="1"/>
            <a:r>
              <a:rPr lang="en-US" sz="2400" smtClean="0">
                <a:latin typeface="Arial" pitchFamily="-123" charset="0"/>
                <a:ea typeface="Arial" pitchFamily="-123" charset="0"/>
                <a:cs typeface="Arial" pitchFamily="-123" charset="0"/>
              </a:rPr>
              <a:t>Mecca started to threaten with violence</a:t>
            </a:r>
          </a:p>
          <a:p>
            <a:pPr eaLnBrk="1" hangingPunct="1"/>
            <a:r>
              <a:rPr lang="en-US" sz="2400" smtClean="0">
                <a:latin typeface="Arial" pitchFamily="-123" charset="0"/>
                <a:ea typeface="Arial" pitchFamily="-123" charset="0"/>
                <a:cs typeface="Arial" pitchFamily="-123" charset="0"/>
              </a:rPr>
              <a:t>Left Mecca with his Followers and Daughter, Fatimah, to Medina</a:t>
            </a:r>
          </a:p>
          <a:p>
            <a:pPr eaLnBrk="1" hangingPunct="1"/>
            <a:r>
              <a:rPr lang="en-US" sz="2400" smtClean="0">
                <a:latin typeface="Arial" pitchFamily="-123" charset="0"/>
                <a:ea typeface="Arial" pitchFamily="-123" charset="0"/>
                <a:cs typeface="Arial" pitchFamily="-123" charset="0"/>
              </a:rPr>
              <a:t>Died in 632</a:t>
            </a:r>
          </a:p>
          <a:p>
            <a:pPr eaLnBrk="1" hangingPunct="1"/>
            <a:r>
              <a:rPr lang="en-US" sz="2400" smtClean="0">
                <a:latin typeface="Arial" pitchFamily="-123" charset="0"/>
                <a:ea typeface="Arial" pitchFamily="-123" charset="0"/>
                <a:cs typeface="Arial" pitchFamily="-123" charset="0"/>
              </a:rPr>
              <a:t>Uncle became a Caliph in 633</a:t>
            </a:r>
          </a:p>
        </p:txBody>
      </p:sp>
      <p:pic>
        <p:nvPicPr>
          <p:cNvPr id="15363" name="Picture 2"/>
          <p:cNvPicPr>
            <a:picLocks noChangeAspect="1" noChangeArrowheads="1"/>
          </p:cNvPicPr>
          <p:nvPr/>
        </p:nvPicPr>
        <p:blipFill>
          <a:blip r:embed="rId2"/>
          <a:srcRect/>
          <a:stretch>
            <a:fillRect/>
          </a:stretch>
        </p:blipFill>
        <p:spPr bwMode="auto">
          <a:xfrm>
            <a:off x="7010400" y="228600"/>
            <a:ext cx="1895475" cy="240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686800" cy="838200"/>
          </a:xfrm>
        </p:spPr>
        <p:txBody>
          <a:bodyPr/>
          <a:lstStyle/>
          <a:p>
            <a:pPr eaLnBrk="1" fontAlgn="auto" hangingPunct="1">
              <a:spcAft>
                <a:spcPts val="0"/>
              </a:spcAft>
              <a:defRPr/>
            </a:pPr>
            <a:r>
              <a:rPr lang="en-US" dirty="0" smtClean="0">
                <a:ea typeface="+mj-ea"/>
                <a:cs typeface="+mj-cs"/>
              </a:rPr>
              <a:t>Five Pillars of Faith</a:t>
            </a:r>
            <a:endParaRPr lang="en-US" dirty="0">
              <a:ea typeface="+mj-ea"/>
              <a:cs typeface="+mj-cs"/>
            </a:endParaRPr>
          </a:p>
        </p:txBody>
      </p:sp>
      <p:sp>
        <p:nvSpPr>
          <p:cNvPr id="16386" name="Content Placeholder 2"/>
          <p:cNvSpPr>
            <a:spLocks noGrp="1"/>
          </p:cNvSpPr>
          <p:nvPr>
            <p:ph idx="1"/>
          </p:nvPr>
        </p:nvSpPr>
        <p:spPr>
          <a:xfrm>
            <a:off x="0" y="981075"/>
            <a:ext cx="8686800" cy="4525963"/>
          </a:xfrm>
        </p:spPr>
        <p:txBody>
          <a:bodyPr/>
          <a:lstStyle/>
          <a:p>
            <a:pPr eaLnBrk="1" hangingPunct="1"/>
            <a:r>
              <a:rPr lang="en-US" sz="2800" smtClean="0"/>
              <a:t>1</a:t>
            </a:r>
            <a:r>
              <a:rPr lang="en-US" sz="2800" baseline="30000" smtClean="0"/>
              <a:t>st</a:t>
            </a:r>
            <a:r>
              <a:rPr lang="en-US" sz="2800" smtClean="0"/>
              <a:t> Pillar(Shahada)- Saying “There is no god but God, and Muhammad is his prophet”</a:t>
            </a:r>
          </a:p>
          <a:p>
            <a:pPr eaLnBrk="1" hangingPunct="1"/>
            <a:r>
              <a:rPr lang="en-US" sz="2800" smtClean="0"/>
              <a:t>2</a:t>
            </a:r>
            <a:r>
              <a:rPr lang="en-US" sz="2800" baseline="30000" smtClean="0"/>
              <a:t>nd</a:t>
            </a:r>
            <a:r>
              <a:rPr lang="en-US" sz="2800" smtClean="0"/>
              <a:t> Pillar(Salat)- Praying 5 times a day</a:t>
            </a:r>
          </a:p>
          <a:p>
            <a:pPr eaLnBrk="1" hangingPunct="1"/>
            <a:r>
              <a:rPr lang="en-US" sz="2800" smtClean="0"/>
              <a:t>3</a:t>
            </a:r>
            <a:r>
              <a:rPr lang="en-US" sz="2800" baseline="30000" smtClean="0"/>
              <a:t>rd</a:t>
            </a:r>
            <a:r>
              <a:rPr lang="en-US" sz="2800" smtClean="0"/>
              <a:t> Pillar(Zakat)- Giving to the poor and needy</a:t>
            </a:r>
          </a:p>
          <a:p>
            <a:pPr eaLnBrk="1" hangingPunct="1"/>
            <a:r>
              <a:rPr lang="en-US" sz="2800" smtClean="0"/>
              <a:t>4</a:t>
            </a:r>
            <a:r>
              <a:rPr lang="en-US" sz="2800" baseline="30000" smtClean="0"/>
              <a:t>th</a:t>
            </a:r>
            <a:r>
              <a:rPr lang="en-US" sz="2800" smtClean="0"/>
              <a:t> Pillar(Sawm)- Fasting during the holy month of Ramadan</a:t>
            </a:r>
          </a:p>
          <a:p>
            <a:pPr eaLnBrk="1" hangingPunct="1"/>
            <a:r>
              <a:rPr lang="en-US" sz="2800" smtClean="0"/>
              <a:t>5</a:t>
            </a:r>
            <a:r>
              <a:rPr lang="en-US" sz="2800" baseline="30000" smtClean="0"/>
              <a:t>th</a:t>
            </a:r>
            <a:r>
              <a:rPr lang="en-US" sz="2800" smtClean="0"/>
              <a:t> Pillar(Hajj)- Traveling to Mecca at least once on a hajj</a:t>
            </a:r>
          </a:p>
        </p:txBody>
      </p:sp>
      <p:pic>
        <p:nvPicPr>
          <p:cNvPr id="16387" name="Picture 2"/>
          <p:cNvPicPr>
            <a:picLocks noChangeAspect="1" noChangeArrowheads="1"/>
          </p:cNvPicPr>
          <p:nvPr/>
        </p:nvPicPr>
        <p:blipFill>
          <a:blip r:embed="rId2"/>
          <a:srcRect/>
          <a:stretch>
            <a:fillRect/>
          </a:stretch>
        </p:blipFill>
        <p:spPr bwMode="auto">
          <a:xfrm>
            <a:off x="5292725" y="4291013"/>
            <a:ext cx="3851275" cy="2516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86800" cy="838200"/>
          </a:xfrm>
        </p:spPr>
        <p:txBody>
          <a:bodyPr/>
          <a:lstStyle/>
          <a:p>
            <a:pPr eaLnBrk="1" fontAlgn="auto" hangingPunct="1">
              <a:spcAft>
                <a:spcPts val="0"/>
              </a:spcAft>
              <a:defRPr/>
            </a:pPr>
            <a:r>
              <a:rPr lang="en-US" dirty="0" smtClean="0">
                <a:ea typeface="+mj-ea"/>
                <a:cs typeface="+mj-cs"/>
              </a:rPr>
              <a:t>Five Pillars of Faith (Continued)</a:t>
            </a:r>
            <a:endParaRPr lang="en-US" dirty="0">
              <a:ea typeface="+mj-ea"/>
              <a:cs typeface="+mj-cs"/>
            </a:endParaRPr>
          </a:p>
        </p:txBody>
      </p:sp>
      <p:sp>
        <p:nvSpPr>
          <p:cNvPr id="17410" name="Content Placeholder 2"/>
          <p:cNvSpPr>
            <a:spLocks noGrp="1"/>
          </p:cNvSpPr>
          <p:nvPr>
            <p:ph idx="1"/>
          </p:nvPr>
        </p:nvSpPr>
        <p:spPr>
          <a:xfrm>
            <a:off x="-541338" y="836613"/>
            <a:ext cx="8686801" cy="4525962"/>
          </a:xfrm>
        </p:spPr>
        <p:txBody>
          <a:bodyPr/>
          <a:lstStyle/>
          <a:p>
            <a:pPr eaLnBrk="1" hangingPunct="1"/>
            <a:endParaRPr lang="en-US" sz="2000"/>
          </a:p>
          <a:p>
            <a:pPr lvl="1" eaLnBrk="1" fontAlgn="ctr" hangingPunct="1">
              <a:buFont typeface="Arial" pitchFamily="-123" charset="0"/>
              <a:buChar char="•"/>
            </a:pPr>
            <a:r>
              <a:rPr lang="en-US" sz="2000" smtClean="0"/>
              <a:t> Ramadan </a:t>
            </a:r>
            <a:r>
              <a:rPr lang="en-US" sz="2000"/>
              <a:t>is the holy month, where most Muslims will not eat or drink anything between dawn and sunset</a:t>
            </a:r>
            <a:r>
              <a:rPr lang="en-US" sz="2000" smtClean="0"/>
              <a:t>. </a:t>
            </a:r>
          </a:p>
          <a:p>
            <a:pPr lvl="1" eaLnBrk="1" fontAlgn="ctr" hangingPunct="1">
              <a:buFont typeface="Arial" pitchFamily="-123" charset="0"/>
              <a:buChar char="•"/>
            </a:pPr>
            <a:r>
              <a:rPr lang="en-US" sz="2000" smtClean="0"/>
              <a:t>Muslims </a:t>
            </a:r>
            <a:r>
              <a:rPr lang="en-US" sz="2000"/>
              <a:t>believe fasting is a way to show that God is more important than one's own body</a:t>
            </a:r>
            <a:r>
              <a:rPr lang="en-US" sz="2000" smtClean="0"/>
              <a:t>. </a:t>
            </a:r>
            <a:endParaRPr lang="en-US" sz="2000"/>
          </a:p>
          <a:p>
            <a:pPr lvl="1" eaLnBrk="1" fontAlgn="ctr" hangingPunct="1">
              <a:buFont typeface="Arial" pitchFamily="-123" charset="0"/>
              <a:buChar char="•"/>
            </a:pPr>
            <a:r>
              <a:rPr lang="en-US" sz="2000" smtClean="0"/>
              <a:t>Praying </a:t>
            </a:r>
            <a:r>
              <a:rPr lang="en-US" sz="2000"/>
              <a:t>five times a day is considered the second most important of Islam’s five pillars, after professing that there is no god worthy of worship but God and that the Prophet Mohammed is God’s messenger</a:t>
            </a:r>
            <a:r>
              <a:rPr lang="en-US" sz="2000" smtClean="0"/>
              <a:t>. It is a pillar because everyone worship God.</a:t>
            </a:r>
          </a:p>
          <a:p>
            <a:pPr lvl="1" eaLnBrk="1" hangingPunct="1">
              <a:buFont typeface="Arial" pitchFamily="-123" charset="0"/>
              <a:buChar char="•"/>
            </a:pPr>
            <a:r>
              <a:rPr lang="en-US" sz="2000" smtClean="0"/>
              <a:t>Each </a:t>
            </a:r>
            <a:r>
              <a:rPr lang="en-US" sz="2000"/>
              <a:t>prayer includes a series of movements, supplications, and recitations from the Quran, Islam’s holy book, in its original Arabic</a:t>
            </a:r>
            <a:r>
              <a:rPr lang="en-US" sz="2000" smtClean="0"/>
              <a:t>. </a:t>
            </a:r>
          </a:p>
          <a:p>
            <a:pPr lvl="1" eaLnBrk="1" hangingPunct="1">
              <a:buFont typeface="Arial" pitchFamily="-123" charset="0"/>
              <a:buChar char="•"/>
            </a:pPr>
            <a:r>
              <a:rPr lang="en-US" sz="2000" smtClean="0"/>
              <a:t>Muslims </a:t>
            </a:r>
            <a:r>
              <a:rPr lang="en-US" sz="2000"/>
              <a:t>consider prayer to be a spiritual and physical act, with various standing, bending, and prostrating postures symbolizing devotion to </a:t>
            </a:r>
            <a:r>
              <a:rPr lang="en-US" sz="2000" smtClean="0"/>
              <a:t>God. </a:t>
            </a:r>
            <a:endParaRPr lang="en-US"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Geography</a:t>
            </a:r>
            <a:endParaRPr lang="en-US" dirty="0">
              <a:ea typeface="+mj-ea"/>
              <a:cs typeface="+mj-cs"/>
            </a:endParaRPr>
          </a:p>
        </p:txBody>
      </p:sp>
      <p:sp>
        <p:nvSpPr>
          <p:cNvPr id="3" name="Content Placeholder 2"/>
          <p:cNvSpPr>
            <a:spLocks noGrp="1"/>
          </p:cNvSpPr>
          <p:nvPr>
            <p:ph idx="1"/>
          </p:nvPr>
        </p:nvSpPr>
        <p:spPr>
          <a:xfrm>
            <a:off x="0" y="1484313"/>
            <a:ext cx="8686800" cy="4525962"/>
          </a:xfrm>
        </p:spPr>
        <p:txBody>
          <a:bodyPr>
            <a:normAutofit fontScale="25000" lnSpcReduction="20000"/>
          </a:bodyPr>
          <a:lstStyle/>
          <a:p>
            <a:pPr eaLnBrk="1" fontAlgn="auto" hangingPunct="1">
              <a:spcAft>
                <a:spcPts val="0"/>
              </a:spcAft>
              <a:buFont typeface="Wingdings 2"/>
              <a:buNone/>
              <a:defRPr/>
            </a:pPr>
            <a:r>
              <a:rPr lang="en-US" dirty="0">
                <a:ea typeface="+mn-ea"/>
                <a:cs typeface="+mn-cs"/>
              </a:rPr>
              <a:t>	</a:t>
            </a:r>
            <a:r>
              <a:rPr lang="en-US" sz="8000" dirty="0" smtClean="0">
                <a:ea typeface="+mn-ea"/>
                <a:cs typeface="+mn-cs"/>
              </a:rPr>
              <a:t>Dear Brandi and Marjorie,</a:t>
            </a:r>
          </a:p>
          <a:p>
            <a:pPr eaLnBrk="1" fontAlgn="auto" hangingPunct="1">
              <a:spcAft>
                <a:spcPts val="0"/>
              </a:spcAft>
              <a:buFont typeface="Wingdings 2"/>
              <a:buNone/>
              <a:defRPr/>
            </a:pPr>
            <a:r>
              <a:rPr lang="en-US" sz="8000" dirty="0">
                <a:ea typeface="+mn-ea"/>
                <a:cs typeface="+mn-cs"/>
              </a:rPr>
              <a:t>	</a:t>
            </a:r>
            <a:r>
              <a:rPr lang="en-US" sz="8000" dirty="0" smtClean="0">
                <a:ea typeface="+mn-ea"/>
                <a:cs typeface="+mn-cs"/>
              </a:rPr>
              <a:t>	Hello </a:t>
            </a:r>
            <a:r>
              <a:rPr lang="en-US" sz="8000" dirty="0">
                <a:ea typeface="+mn-ea"/>
                <a:cs typeface="+mn-cs"/>
              </a:rPr>
              <a:t>I am a trader and nomad, that lives in Arabia! As I can tell you in Arabia deserts it is hot! To start my job is to trade things with other people &amp; my job being a nomad is to raise herds of sheep, goats, and camels. Since I have both jobs, I have to travel from place to place. To describe the Arabian desert I can say that is one of the most hottest and driest places in the world, sometimes the temperature around there is 100*F, for that type of weather it makes plants and animals hard to survive. Desert plants do live in areas that get a little bit of rain, also you can see oasis lands, wet fertile land in the desert, </a:t>
            </a:r>
          </a:p>
          <a:p>
            <a:pPr eaLnBrk="1" fontAlgn="auto" hangingPunct="1">
              <a:spcAft>
                <a:spcPts val="0"/>
              </a:spcAft>
              <a:buFont typeface="Wingdings 2"/>
              <a:buNone/>
              <a:defRPr/>
            </a:pPr>
            <a:r>
              <a:rPr lang="en-US" sz="8000" dirty="0">
                <a:ea typeface="+mn-ea"/>
                <a:cs typeface="+mn-cs"/>
              </a:rPr>
              <a:t>		As a trader, I carry goods such as spices, silk, and gold along the trade routes called crossroad locations. Which intersect of three continents-Africa, Asia, and Europe. As a nomad, as I said earlier, I live in tents and raise herds of sheep, goats, and camels. The animals provide milk, meat, and skins for us. We travel with the herds across the desert, to get food and water for the animals. For us, camels and tents belonged to individuals, water and grazing land belonged to the tribes, and membership of a tribe was important to us. The tribe offered protection from desert dangers, such as violence that took in competing over grazing land and water</a:t>
            </a:r>
            <a:r>
              <a:rPr lang="en-US" sz="8000" dirty="0" smtClean="0">
                <a:ea typeface="+mn-ea"/>
                <a:cs typeface="+mn-cs"/>
              </a:rPr>
              <a:t>.</a:t>
            </a:r>
          </a:p>
          <a:p>
            <a:pPr eaLnBrk="1" fontAlgn="auto" hangingPunct="1">
              <a:spcAft>
                <a:spcPts val="0"/>
              </a:spcAft>
              <a:buFont typeface="Wingdings 2"/>
              <a:buNone/>
              <a:defRPr/>
            </a:pPr>
            <a:r>
              <a:rPr lang="en-US" sz="8000" dirty="0">
                <a:ea typeface="+mn-ea"/>
                <a:cs typeface="+mn-cs"/>
              </a:rPr>
              <a:t>	</a:t>
            </a:r>
            <a:r>
              <a:rPr lang="en-US" sz="8000" dirty="0" smtClean="0">
                <a:ea typeface="+mn-ea"/>
                <a:cs typeface="+mn-cs"/>
              </a:rPr>
              <a:t>							Sincerely,</a:t>
            </a:r>
          </a:p>
          <a:p>
            <a:pPr eaLnBrk="1" fontAlgn="auto" hangingPunct="1">
              <a:spcAft>
                <a:spcPts val="0"/>
              </a:spcAft>
              <a:buFont typeface="Wingdings 2"/>
              <a:buNone/>
              <a:defRPr/>
            </a:pPr>
            <a:r>
              <a:rPr lang="en-US" sz="8000" dirty="0">
                <a:ea typeface="+mn-ea"/>
                <a:cs typeface="+mn-cs"/>
              </a:rPr>
              <a:t> </a:t>
            </a:r>
            <a:r>
              <a:rPr lang="en-US" sz="8000" dirty="0" smtClean="0">
                <a:ea typeface="+mn-ea"/>
                <a:cs typeface="+mn-cs"/>
              </a:rPr>
              <a:t>                                                                                                          </a:t>
            </a:r>
            <a:r>
              <a:rPr lang="en-US" sz="8000" dirty="0">
                <a:ea typeface="+mn-ea"/>
                <a:cs typeface="+mn-cs"/>
              </a:rPr>
              <a:t>Me ♥</a:t>
            </a:r>
            <a:endParaRPr lang="en-US" dirty="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Geography (Continued)</a:t>
            </a:r>
            <a:endParaRPr lang="en-US" dirty="0"/>
          </a:p>
        </p:txBody>
      </p:sp>
      <p:sp>
        <p:nvSpPr>
          <p:cNvPr id="19458" name="Content Placeholder 2"/>
          <p:cNvSpPr>
            <a:spLocks noGrp="1"/>
          </p:cNvSpPr>
          <p:nvPr>
            <p:ph idx="1"/>
          </p:nvPr>
        </p:nvSpPr>
        <p:spPr/>
        <p:txBody>
          <a:bodyPr/>
          <a:lstStyle/>
          <a:p>
            <a:pPr marL="0" indent="0" eaLnBrk="1" hangingPunct="1">
              <a:buFont typeface="Wingdings 2" pitchFamily="-123" charset="2"/>
              <a:buNone/>
            </a:pPr>
            <a:endParaRPr lang="en-US"/>
          </a:p>
        </p:txBody>
      </p:sp>
      <p:pic>
        <p:nvPicPr>
          <p:cNvPr id="19459" name="Picture 2"/>
          <p:cNvPicPr>
            <a:picLocks noChangeAspect="1" noChangeArrowheads="1"/>
          </p:cNvPicPr>
          <p:nvPr/>
        </p:nvPicPr>
        <p:blipFill>
          <a:blip r:embed="rId2"/>
          <a:srcRect/>
          <a:stretch>
            <a:fillRect/>
          </a:stretch>
        </p:blipFill>
        <p:spPr bwMode="auto">
          <a:xfrm>
            <a:off x="0" y="1500188"/>
            <a:ext cx="4176713" cy="3260725"/>
          </a:xfrm>
          <a:prstGeom prst="rect">
            <a:avLst/>
          </a:prstGeom>
          <a:noFill/>
          <a:ln w="9525">
            <a:noFill/>
            <a:miter lim="800000"/>
            <a:headEnd/>
            <a:tailEnd/>
          </a:ln>
        </p:spPr>
      </p:pic>
      <p:pic>
        <p:nvPicPr>
          <p:cNvPr id="19460" name="Picture 3"/>
          <p:cNvPicPr>
            <a:picLocks noChangeAspect="1" noChangeArrowheads="1"/>
          </p:cNvPicPr>
          <p:nvPr/>
        </p:nvPicPr>
        <p:blipFill>
          <a:blip r:embed="rId3"/>
          <a:srcRect/>
          <a:stretch>
            <a:fillRect/>
          </a:stretch>
        </p:blipFill>
        <p:spPr bwMode="auto">
          <a:xfrm rot="218144">
            <a:off x="4371975" y="1349375"/>
            <a:ext cx="4687888" cy="2911475"/>
          </a:xfrm>
          <a:prstGeom prst="rect">
            <a:avLst/>
          </a:prstGeom>
          <a:noFill/>
          <a:ln w="9525">
            <a:noFill/>
            <a:miter lim="800000"/>
            <a:headEnd/>
            <a:tailEnd/>
          </a:ln>
        </p:spPr>
      </p:pic>
      <p:pic>
        <p:nvPicPr>
          <p:cNvPr id="19461" name="Picture 4"/>
          <p:cNvPicPr>
            <a:picLocks noChangeAspect="1" noChangeArrowheads="1"/>
          </p:cNvPicPr>
          <p:nvPr/>
        </p:nvPicPr>
        <p:blipFill>
          <a:blip r:embed="rId4"/>
          <a:srcRect/>
          <a:stretch>
            <a:fillRect/>
          </a:stretch>
        </p:blipFill>
        <p:spPr bwMode="auto">
          <a:xfrm>
            <a:off x="2843213" y="3889375"/>
            <a:ext cx="4457700" cy="294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lstStyle/>
          <a:p>
            <a:pPr eaLnBrk="1" fontAlgn="auto" hangingPunct="1">
              <a:spcAft>
                <a:spcPts val="0"/>
              </a:spcAft>
              <a:defRPr/>
            </a:pPr>
            <a:r>
              <a:rPr lang="en-US" dirty="0" smtClean="0">
                <a:ea typeface="+mj-ea"/>
                <a:cs typeface="+mj-cs"/>
              </a:rPr>
              <a:t>Empires- Ottoman</a:t>
            </a:r>
            <a:endParaRPr lang="en-US" dirty="0">
              <a:ea typeface="+mj-ea"/>
              <a:cs typeface="+mj-cs"/>
            </a:endParaRPr>
          </a:p>
        </p:txBody>
      </p:sp>
      <p:sp>
        <p:nvSpPr>
          <p:cNvPr id="19458" name="Content Placeholder 2"/>
          <p:cNvSpPr>
            <a:spLocks noGrp="1"/>
          </p:cNvSpPr>
          <p:nvPr>
            <p:ph idx="1"/>
          </p:nvPr>
        </p:nvSpPr>
        <p:spPr>
          <a:xfrm>
            <a:off x="-323850" y="1052513"/>
            <a:ext cx="8686800" cy="4525962"/>
          </a:xfrm>
        </p:spPr>
        <p:txBody>
          <a:bodyPr/>
          <a:lstStyle/>
          <a:p>
            <a:pPr eaLnBrk="1" hangingPunct="1">
              <a:defRPr/>
            </a:pPr>
            <a:r>
              <a:rPr lang="en-US" sz="1200" dirty="0"/>
              <a:t>Ottoman Empire:</a:t>
            </a:r>
          </a:p>
          <a:p>
            <a:pPr eaLnBrk="1" hangingPunct="1">
              <a:defRPr/>
            </a:pPr>
            <a:r>
              <a:rPr lang="en-US" sz="1200" b="1" dirty="0"/>
              <a:t>* Geography: </a:t>
            </a:r>
          </a:p>
          <a:p>
            <a:pPr eaLnBrk="1" hangingPunct="1">
              <a:defRPr/>
            </a:pPr>
            <a:r>
              <a:rPr lang="en-US" sz="1200" dirty="0"/>
              <a:t>The Ottoman Turks started on the Anatolian Peninsula in Turkey. The Ottoman </a:t>
            </a:r>
            <a:endParaRPr lang="en-US" sz="1200" dirty="0" smtClean="0"/>
          </a:p>
          <a:p>
            <a:pPr marL="0" indent="0" eaLnBrk="1" hangingPunct="1">
              <a:buFont typeface="Wingdings 2" pitchFamily="-123" charset="2"/>
              <a:buNone/>
              <a:defRPr/>
            </a:pPr>
            <a:r>
              <a:rPr lang="en-US" sz="1200" dirty="0"/>
              <a:t> </a:t>
            </a:r>
            <a:r>
              <a:rPr lang="en-US" sz="1200" dirty="0" smtClean="0"/>
              <a:t>        empire </a:t>
            </a:r>
            <a:r>
              <a:rPr lang="en-US" sz="1200" dirty="0"/>
              <a:t>controlled much of Europe, Africa, and Asia.</a:t>
            </a:r>
          </a:p>
          <a:p>
            <a:pPr eaLnBrk="1" hangingPunct="1">
              <a:defRPr/>
            </a:pPr>
            <a:r>
              <a:rPr lang="en-US" sz="1200" b="1" dirty="0"/>
              <a:t>* Religion:</a:t>
            </a:r>
          </a:p>
          <a:p>
            <a:pPr eaLnBrk="1" hangingPunct="1">
              <a:defRPr/>
            </a:pPr>
            <a:r>
              <a:rPr lang="en-US" sz="1200" dirty="0"/>
              <a:t>The religion of the Ottoman empire is Turk. </a:t>
            </a:r>
          </a:p>
          <a:p>
            <a:pPr eaLnBrk="1" hangingPunct="1">
              <a:defRPr/>
            </a:pPr>
            <a:r>
              <a:rPr lang="en-US" sz="1200" b="1" dirty="0"/>
              <a:t>* Achievements:</a:t>
            </a:r>
          </a:p>
          <a:p>
            <a:pPr eaLnBrk="1" hangingPunct="1">
              <a:defRPr/>
            </a:pPr>
            <a:r>
              <a:rPr lang="en-US" sz="1200" dirty="0"/>
              <a:t>Their achievements were science and technology. </a:t>
            </a:r>
          </a:p>
          <a:p>
            <a:pPr eaLnBrk="1" hangingPunct="1">
              <a:defRPr/>
            </a:pPr>
            <a:r>
              <a:rPr lang="en-US" sz="1200" b="1" dirty="0"/>
              <a:t>* Politics</a:t>
            </a:r>
            <a:r>
              <a:rPr lang="en-US" sz="1200" dirty="0"/>
              <a:t> (leaders, how they rose to power, military campaigns, etc.)</a:t>
            </a:r>
          </a:p>
          <a:p>
            <a:pPr eaLnBrk="1" hangingPunct="1">
              <a:defRPr/>
            </a:pPr>
            <a:r>
              <a:rPr lang="en-US" sz="1200" dirty="0"/>
              <a:t>Mehmed ll ruled the Ottoman Empire from 1453 to 1481. He was one of the sultans, which is a Ottoman leader. During his time of emperor he improved the new capital, Istanbul. He repaired damage that was caused by fighting and build palaces, such as mosques and a huge covered bazaar. He encouraged people from all over the empire to move the city. The Muslim Turkish warriors known as Ottomans began to take land from the Christian Byzantine Empire. The Ottomans trained Christian boys to be soldiers. The slave soldiers are called Janissaries, converted to Islam and became fierce fighters. </a:t>
            </a:r>
          </a:p>
          <a:p>
            <a:pPr eaLnBrk="1" hangingPunct="1">
              <a:defRPr/>
            </a:pPr>
            <a:r>
              <a:rPr lang="en-US" sz="1200" b="1" dirty="0"/>
              <a:t>* Economy:</a:t>
            </a:r>
          </a:p>
          <a:p>
            <a:pPr eaLnBrk="1" hangingPunct="1">
              <a:defRPr/>
            </a:pPr>
            <a:r>
              <a:rPr lang="en-US" sz="1200" dirty="0"/>
              <a:t>By separating women and men apart harems kept women out of public life. But however, wealthy women could still own property or businesses. A harem is </a:t>
            </a:r>
          </a:p>
          <a:p>
            <a:pPr eaLnBrk="1" hangingPunct="1">
              <a:buFont typeface="Wingdings 2" pitchFamily="-123" charset="2"/>
              <a:buNone/>
              <a:defRPr/>
            </a:pPr>
            <a:r>
              <a:rPr lang="en-US" sz="1200" dirty="0"/>
              <a:t> however, wealthy women could still own property or businesses. A harem is these women usually had to live apart from men in an area of household. Some women used their money to build schools, mosques, and hospitals. </a:t>
            </a:r>
          </a:p>
          <a:p>
            <a:pPr eaLnBrk="1" hangingPunct="1">
              <a:defRPr/>
            </a:pPr>
            <a:r>
              <a:rPr lang="en-US" sz="1200" b="1" dirty="0"/>
              <a:t>* Social Structure/Society:</a:t>
            </a:r>
          </a:p>
          <a:p>
            <a:pPr eaLnBrk="1" hangingPunct="1">
              <a:defRPr/>
            </a:pPr>
            <a:r>
              <a:rPr lang="en-US" sz="1200" dirty="0"/>
              <a:t>The sultan issued laws and made all the major decisions in the empire. Most Ottoman laws were based on Shariah or Islamic law, but sultans made their own laws. The Ottoman society was divided into two classes. Which were judges and other people who advised the sultan on legal &amp; military matters were part of the ruling class.</a:t>
            </a:r>
          </a:p>
        </p:txBody>
      </p:sp>
      <p:pic>
        <p:nvPicPr>
          <p:cNvPr id="20483" name="Picture 2"/>
          <p:cNvPicPr>
            <a:picLocks noChangeAspect="1" noChangeArrowheads="1"/>
          </p:cNvPicPr>
          <p:nvPr/>
        </p:nvPicPr>
        <p:blipFill>
          <a:blip r:embed="rId2"/>
          <a:srcRect/>
          <a:stretch>
            <a:fillRect/>
          </a:stretch>
        </p:blipFill>
        <p:spPr bwMode="auto">
          <a:xfrm>
            <a:off x="5219700" y="85725"/>
            <a:ext cx="4424363" cy="2867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Empires- Safavid Empire</a:t>
            </a:r>
            <a:endParaRPr lang="en-US" dirty="0">
              <a:ea typeface="+mj-ea"/>
              <a:cs typeface="+mj-cs"/>
            </a:endParaRPr>
          </a:p>
        </p:txBody>
      </p:sp>
      <p:sp>
        <p:nvSpPr>
          <p:cNvPr id="3" name="Content Placeholder 2"/>
          <p:cNvSpPr>
            <a:spLocks noGrp="1"/>
          </p:cNvSpPr>
          <p:nvPr>
            <p:ph idx="1"/>
          </p:nvPr>
        </p:nvSpPr>
        <p:spPr>
          <a:xfrm>
            <a:off x="-107950" y="1125538"/>
            <a:ext cx="6767513" cy="4103687"/>
          </a:xfrm>
        </p:spPr>
        <p:txBody>
          <a:bodyPr>
            <a:normAutofit fontScale="25000" lnSpcReduction="20000"/>
          </a:bodyPr>
          <a:lstStyle/>
          <a:p>
            <a:pPr marL="0" indent="0" eaLnBrk="1" fontAlgn="auto" hangingPunct="1">
              <a:spcAft>
                <a:spcPts val="0"/>
              </a:spcAft>
              <a:buFont typeface="Wingdings 2" pitchFamily="-123" charset="2"/>
              <a:buNone/>
              <a:defRPr/>
            </a:pPr>
            <a:r>
              <a:rPr lang="en-US" sz="6800" b="1" dirty="0" smtClean="0">
                <a:ea typeface="+mn-ea"/>
                <a:cs typeface="+mn-cs"/>
              </a:rPr>
              <a:t>* Geography: </a:t>
            </a:r>
          </a:p>
          <a:p>
            <a:pPr eaLnBrk="1" fontAlgn="auto" hangingPunct="1">
              <a:spcAft>
                <a:spcPts val="0"/>
              </a:spcAft>
              <a:buFont typeface="Wingdings 2"/>
              <a:buChar char=""/>
              <a:defRPr/>
            </a:pPr>
            <a:r>
              <a:rPr lang="en-US" sz="6800" dirty="0" smtClean="0">
                <a:ea typeface="+mn-ea"/>
                <a:cs typeface="+mn-cs"/>
              </a:rPr>
              <a:t>The Safavid Empire was gaining power to the east.</a:t>
            </a:r>
          </a:p>
          <a:p>
            <a:pPr marL="0" indent="0" eaLnBrk="1" fontAlgn="auto" hangingPunct="1">
              <a:spcAft>
                <a:spcPts val="0"/>
              </a:spcAft>
              <a:buFont typeface="Wingdings 2" pitchFamily="-123" charset="2"/>
              <a:buNone/>
              <a:defRPr/>
            </a:pPr>
            <a:r>
              <a:rPr lang="en-US" sz="6800" dirty="0">
                <a:ea typeface="+mn-ea"/>
                <a:cs typeface="+mn-cs"/>
              </a:rPr>
              <a:t> </a:t>
            </a:r>
            <a:r>
              <a:rPr lang="en-US" sz="6800" dirty="0" smtClean="0">
                <a:ea typeface="+mn-ea"/>
                <a:cs typeface="+mn-cs"/>
              </a:rPr>
              <a:t>The conflict came from an old disagreement among Muslims </a:t>
            </a:r>
          </a:p>
          <a:p>
            <a:pPr marL="0" indent="0" eaLnBrk="1" fontAlgn="auto" hangingPunct="1">
              <a:spcAft>
                <a:spcPts val="0"/>
              </a:spcAft>
              <a:buFont typeface="Wingdings 2" pitchFamily="-123" charset="2"/>
              <a:buNone/>
              <a:defRPr/>
            </a:pPr>
            <a:r>
              <a:rPr lang="en-US" sz="6800" dirty="0" smtClean="0">
                <a:ea typeface="+mn-ea"/>
                <a:cs typeface="+mn-cs"/>
              </a:rPr>
              <a:t>about who should be caliph. </a:t>
            </a:r>
          </a:p>
          <a:p>
            <a:pPr marL="0" indent="0" eaLnBrk="1" fontAlgn="auto" hangingPunct="1">
              <a:spcAft>
                <a:spcPts val="0"/>
              </a:spcAft>
              <a:buFont typeface="Wingdings 2" pitchFamily="-123" charset="2"/>
              <a:buNone/>
              <a:defRPr/>
            </a:pPr>
            <a:r>
              <a:rPr lang="en-US" sz="6800" dirty="0" smtClean="0">
                <a:ea typeface="+mn-ea"/>
                <a:cs typeface="+mn-cs"/>
              </a:rPr>
              <a:t>The two groups were Shia and Sunni. Shia were </a:t>
            </a:r>
          </a:p>
          <a:p>
            <a:pPr eaLnBrk="1" fontAlgn="auto" hangingPunct="1">
              <a:spcAft>
                <a:spcPts val="0"/>
              </a:spcAft>
              <a:buFont typeface="Wingdings 2"/>
              <a:buChar char=""/>
              <a:defRPr/>
            </a:pPr>
            <a:r>
              <a:rPr lang="en-US" sz="6800" b="1" dirty="0" smtClean="0">
                <a:ea typeface="+mn-ea"/>
                <a:cs typeface="+mn-cs"/>
              </a:rPr>
              <a:t>* Religion</a:t>
            </a:r>
          </a:p>
          <a:p>
            <a:pPr eaLnBrk="1" fontAlgn="auto" hangingPunct="1">
              <a:spcAft>
                <a:spcPts val="0"/>
              </a:spcAft>
              <a:buFont typeface="Wingdings 2"/>
              <a:buChar char=""/>
              <a:defRPr/>
            </a:pPr>
            <a:r>
              <a:rPr lang="en-US" sz="6800" dirty="0" err="1" smtClean="0">
                <a:ea typeface="+mn-ea"/>
                <a:cs typeface="+mn-cs"/>
              </a:rPr>
              <a:t>Shi'ism</a:t>
            </a:r>
            <a:r>
              <a:rPr lang="en-US" sz="6800" dirty="0" smtClean="0">
                <a:ea typeface="+mn-ea"/>
                <a:cs typeface="+mn-cs"/>
              </a:rPr>
              <a:t>, is a religion form of Islam. </a:t>
            </a:r>
          </a:p>
          <a:p>
            <a:pPr eaLnBrk="1" fontAlgn="auto" hangingPunct="1">
              <a:spcAft>
                <a:spcPts val="0"/>
              </a:spcAft>
              <a:buFont typeface="Wingdings 2"/>
              <a:buChar char=""/>
              <a:defRPr/>
            </a:pPr>
            <a:r>
              <a:rPr lang="en-US" sz="6800" b="1" dirty="0" smtClean="0">
                <a:ea typeface="+mn-ea"/>
                <a:cs typeface="+mn-cs"/>
              </a:rPr>
              <a:t>* Achievements:</a:t>
            </a:r>
          </a:p>
          <a:p>
            <a:pPr eaLnBrk="1" fontAlgn="auto" hangingPunct="1">
              <a:spcAft>
                <a:spcPts val="0"/>
              </a:spcAft>
              <a:buFont typeface="Wingdings 2"/>
              <a:buChar char=""/>
              <a:defRPr/>
            </a:pPr>
            <a:r>
              <a:rPr lang="en-US" sz="6800" dirty="0" smtClean="0">
                <a:ea typeface="+mn-ea"/>
                <a:cs typeface="+mn-cs"/>
              </a:rPr>
              <a:t>Their achievements are art, architecture, and half of philosophy. Their art was </a:t>
            </a:r>
            <a:r>
              <a:rPr lang="en-US" sz="6800" dirty="0" err="1" smtClean="0">
                <a:ea typeface="+mn-ea"/>
                <a:cs typeface="+mn-cs"/>
              </a:rPr>
              <a:t>handwoven</a:t>
            </a:r>
            <a:r>
              <a:rPr lang="en-US" sz="6800" dirty="0" smtClean="0">
                <a:ea typeface="+mn-ea"/>
                <a:cs typeface="+mn-cs"/>
              </a:rPr>
              <a:t> carpet, textiles, such as silk &amp; velvet, most people admired their skills ceramics and metal goods. </a:t>
            </a:r>
          </a:p>
          <a:p>
            <a:pPr eaLnBrk="1" fontAlgn="auto" hangingPunct="1">
              <a:spcAft>
                <a:spcPts val="0"/>
              </a:spcAft>
              <a:buFont typeface="Wingdings 2"/>
              <a:buChar char=""/>
              <a:defRPr/>
            </a:pPr>
            <a:r>
              <a:rPr lang="en-US" sz="6800" b="1" dirty="0" smtClean="0">
                <a:ea typeface="+mn-ea"/>
                <a:cs typeface="+mn-cs"/>
              </a:rPr>
              <a:t>* Politics </a:t>
            </a:r>
            <a:r>
              <a:rPr lang="en-US" sz="6800" dirty="0" smtClean="0">
                <a:ea typeface="+mn-ea"/>
                <a:cs typeface="+mn-cs"/>
              </a:rPr>
              <a:t>(leaders, how they rose to power, military campaigns, etc.):</a:t>
            </a:r>
          </a:p>
          <a:p>
            <a:pPr eaLnBrk="1" fontAlgn="auto" hangingPunct="1">
              <a:spcAft>
                <a:spcPts val="0"/>
              </a:spcAft>
              <a:buFont typeface="Wingdings 2"/>
              <a:buChar char=""/>
              <a:defRPr/>
            </a:pPr>
            <a:r>
              <a:rPr lang="en-US" sz="6800" dirty="0" smtClean="0">
                <a:ea typeface="+mn-ea"/>
                <a:cs typeface="+mn-cs"/>
              </a:rPr>
              <a:t>The </a:t>
            </a:r>
            <a:r>
              <a:rPr lang="en-US" sz="6800" dirty="0" err="1" smtClean="0">
                <a:ea typeface="+mn-ea"/>
                <a:cs typeface="+mn-cs"/>
              </a:rPr>
              <a:t>Safavid</a:t>
            </a:r>
            <a:r>
              <a:rPr lang="en-US" sz="6800" dirty="0" smtClean="0">
                <a:ea typeface="+mn-ea"/>
                <a:cs typeface="+mn-cs"/>
              </a:rPr>
              <a:t> empire leader was </a:t>
            </a:r>
            <a:r>
              <a:rPr lang="en-US" sz="6800" dirty="0" err="1" smtClean="0">
                <a:ea typeface="+mn-ea"/>
                <a:cs typeface="+mn-cs"/>
              </a:rPr>
              <a:t>Esma'il</a:t>
            </a:r>
            <a:r>
              <a:rPr lang="en-US" sz="6800" dirty="0" smtClean="0">
                <a:ea typeface="+mn-ea"/>
                <a:cs typeface="+mn-cs"/>
              </a:rPr>
              <a:t>. He took the ancient Persian title shah or king. As shah, </a:t>
            </a:r>
            <a:r>
              <a:rPr lang="en-US" sz="6800" dirty="0" err="1" smtClean="0">
                <a:ea typeface="+mn-ea"/>
                <a:cs typeface="+mn-cs"/>
              </a:rPr>
              <a:t>Esma'il</a:t>
            </a:r>
            <a:r>
              <a:rPr lang="en-US" sz="6800" dirty="0" smtClean="0">
                <a:ea typeface="+mn-ea"/>
                <a:cs typeface="+mn-cs"/>
              </a:rPr>
              <a:t> made </a:t>
            </a:r>
            <a:r>
              <a:rPr lang="en-US" sz="6800" dirty="0" err="1" smtClean="0">
                <a:ea typeface="+mn-ea"/>
                <a:cs typeface="+mn-cs"/>
              </a:rPr>
              <a:t>Shiism</a:t>
            </a:r>
            <a:r>
              <a:rPr lang="en-US" sz="6800" dirty="0" smtClean="0">
                <a:ea typeface="+mn-ea"/>
                <a:cs typeface="+mn-cs"/>
              </a:rPr>
              <a:t>, the beliefs of the Shia, the official religion of the empire. </a:t>
            </a:r>
          </a:p>
          <a:p>
            <a:pPr eaLnBrk="1" fontAlgn="auto" hangingPunct="1">
              <a:spcAft>
                <a:spcPts val="0"/>
              </a:spcAft>
              <a:buFont typeface="Wingdings 2"/>
              <a:buChar char=""/>
              <a:defRPr/>
            </a:pPr>
            <a:r>
              <a:rPr lang="en-US" sz="6800" b="1" dirty="0" smtClean="0">
                <a:ea typeface="+mn-ea"/>
                <a:cs typeface="+mn-cs"/>
              </a:rPr>
              <a:t>* Economy:</a:t>
            </a:r>
          </a:p>
          <a:p>
            <a:pPr eaLnBrk="1" fontAlgn="auto" hangingPunct="1">
              <a:spcAft>
                <a:spcPts val="0"/>
              </a:spcAft>
              <a:buFont typeface="Wingdings 2"/>
              <a:buChar char=""/>
              <a:defRPr/>
            </a:pPr>
            <a:r>
              <a:rPr lang="en-US" sz="6800" dirty="0" smtClean="0">
                <a:ea typeface="+mn-ea"/>
                <a:cs typeface="+mn-cs"/>
              </a:rPr>
              <a:t>The </a:t>
            </a:r>
            <a:r>
              <a:rPr lang="en-US" sz="6800" dirty="0" err="1" smtClean="0">
                <a:ea typeface="+mn-ea"/>
                <a:cs typeface="+mn-cs"/>
              </a:rPr>
              <a:t>Safavid</a:t>
            </a:r>
            <a:r>
              <a:rPr lang="en-US" sz="6800" dirty="0" smtClean="0">
                <a:ea typeface="+mn-ea"/>
                <a:cs typeface="+mn-cs"/>
              </a:rPr>
              <a:t> Empire blended Persian and Muslim traditions. They </a:t>
            </a:r>
            <a:r>
              <a:rPr lang="en-US" sz="6800" dirty="0" err="1" smtClean="0">
                <a:ea typeface="+mn-ea"/>
                <a:cs typeface="+mn-cs"/>
              </a:rPr>
              <a:t>builted</a:t>
            </a:r>
            <a:r>
              <a:rPr lang="en-US" sz="6800" dirty="0" smtClean="0">
                <a:ea typeface="+mn-ea"/>
                <a:cs typeface="+mn-cs"/>
              </a:rPr>
              <a:t> beautiful mosques in their capital, Esfahan. People admired the colorful tiles and the large dome. Abbas encouraged the manufacturing of traditional products. </a:t>
            </a:r>
          </a:p>
          <a:p>
            <a:pPr eaLnBrk="1" fontAlgn="auto" hangingPunct="1">
              <a:spcAft>
                <a:spcPts val="0"/>
              </a:spcAft>
              <a:buFont typeface="Wingdings 2"/>
              <a:buChar char=""/>
              <a:defRPr/>
            </a:pPr>
            <a:r>
              <a:rPr lang="en-US" sz="6800" b="1" dirty="0" smtClean="0">
                <a:ea typeface="+mn-ea"/>
                <a:cs typeface="+mn-cs"/>
              </a:rPr>
              <a:t>* Social Structure/Society: </a:t>
            </a:r>
          </a:p>
          <a:p>
            <a:pPr eaLnBrk="1" fontAlgn="auto" hangingPunct="1">
              <a:spcAft>
                <a:spcPts val="0"/>
              </a:spcAft>
              <a:buFont typeface="Wingdings 2"/>
              <a:buChar char=""/>
              <a:defRPr/>
            </a:pPr>
            <a:r>
              <a:rPr lang="en-US" sz="6800" dirty="0" smtClean="0">
                <a:ea typeface="+mn-ea"/>
                <a:cs typeface="+mn-cs"/>
              </a:rPr>
              <a:t>Merchants came from far away to trade for these goods. That sometimes it brought wealth to the </a:t>
            </a:r>
            <a:r>
              <a:rPr lang="en-US" sz="6800" dirty="0" err="1" smtClean="0">
                <a:ea typeface="+mn-ea"/>
                <a:cs typeface="+mn-cs"/>
              </a:rPr>
              <a:t>Safavid</a:t>
            </a:r>
            <a:r>
              <a:rPr lang="en-US" sz="6800" dirty="0" smtClean="0">
                <a:ea typeface="+mn-ea"/>
                <a:cs typeface="+mn-cs"/>
              </a:rPr>
              <a:t> empire. It also helped established it as a major Islamic civilization, until mid-1700s. </a:t>
            </a:r>
          </a:p>
          <a:p>
            <a:pPr eaLnBrk="1" fontAlgn="auto" hangingPunct="1">
              <a:spcAft>
                <a:spcPts val="0"/>
              </a:spcAft>
              <a:buFont typeface="Wingdings 2"/>
              <a:buChar char=""/>
              <a:defRPr/>
            </a:pPr>
            <a:endParaRPr lang="en-US" dirty="0">
              <a:ea typeface="+mn-ea"/>
              <a:cs typeface="+mn-cs"/>
            </a:endParaRPr>
          </a:p>
        </p:txBody>
      </p:sp>
      <p:pic>
        <p:nvPicPr>
          <p:cNvPr id="21507" name="Picture 2"/>
          <p:cNvPicPr>
            <a:picLocks noChangeAspect="1" noChangeArrowheads="1"/>
          </p:cNvPicPr>
          <p:nvPr/>
        </p:nvPicPr>
        <p:blipFill>
          <a:blip r:embed="rId2"/>
          <a:srcRect/>
          <a:stretch>
            <a:fillRect/>
          </a:stretch>
        </p:blipFill>
        <p:spPr bwMode="auto">
          <a:xfrm>
            <a:off x="5781675" y="692150"/>
            <a:ext cx="3397250"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6359</TotalTime>
  <Words>2874</Words>
  <Application>Microsoft Office PowerPoint</Application>
  <PresentationFormat>On-screen Show (4:3)</PresentationFormat>
  <Paragraphs>243</Paragraphs>
  <Slides>22</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22</vt:i4>
      </vt:variant>
    </vt:vector>
  </HeadingPairs>
  <TitlesOfParts>
    <vt:vector size="29" baseType="lpstr">
      <vt:lpstr>Arial</vt:lpstr>
      <vt:lpstr>ＭＳ Ｐゴシック</vt:lpstr>
      <vt:lpstr>Franklin Gothic Medium</vt:lpstr>
      <vt:lpstr>Franklin Gothic Book</vt:lpstr>
      <vt:lpstr>Wingdings 2</vt:lpstr>
      <vt:lpstr>Calibri</vt:lpstr>
      <vt:lpstr>Trek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San Diego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San Diego City Schools</cp:lastModifiedBy>
  <cp:revision>25</cp:revision>
  <dcterms:created xsi:type="dcterms:W3CDTF">2012-12-14T21:52:10Z</dcterms:created>
  <dcterms:modified xsi:type="dcterms:W3CDTF">2012-12-19T19:59:50Z</dcterms:modified>
</cp:coreProperties>
</file>